
<file path=[Content_Types].xml><?xml version="1.0" encoding="utf-8"?>
<Types xmlns="http://schemas.openxmlformats.org/package/2006/content-types">
  <Default Extension="png" ContentType="image/pn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handoutMasterIdLst>
    <p:handoutMasterId r:id="rId78"/>
  </p:handoutMasterIdLst>
  <p:sldIdLst>
    <p:sldId id="256" r:id="rId2"/>
    <p:sldId id="257" r:id="rId3"/>
    <p:sldId id="263" r:id="rId4"/>
    <p:sldId id="258" r:id="rId5"/>
    <p:sldId id="260" r:id="rId6"/>
    <p:sldId id="270" r:id="rId7"/>
    <p:sldId id="271" r:id="rId8"/>
    <p:sldId id="272" r:id="rId9"/>
    <p:sldId id="269" r:id="rId10"/>
    <p:sldId id="332" r:id="rId11"/>
    <p:sldId id="273" r:id="rId12"/>
    <p:sldId id="261" r:id="rId13"/>
    <p:sldId id="274" r:id="rId14"/>
    <p:sldId id="277" r:id="rId15"/>
    <p:sldId id="278" r:id="rId16"/>
    <p:sldId id="275" r:id="rId17"/>
    <p:sldId id="276" r:id="rId18"/>
    <p:sldId id="280" r:id="rId19"/>
    <p:sldId id="281" r:id="rId20"/>
    <p:sldId id="282" r:id="rId21"/>
    <p:sldId id="283" r:id="rId22"/>
    <p:sldId id="284" r:id="rId23"/>
    <p:sldId id="285" r:id="rId24"/>
    <p:sldId id="333" r:id="rId25"/>
    <p:sldId id="334" r:id="rId26"/>
    <p:sldId id="335" r:id="rId27"/>
    <p:sldId id="336" r:id="rId28"/>
    <p:sldId id="286" r:id="rId29"/>
    <p:sldId id="287" r:id="rId30"/>
    <p:sldId id="288" r:id="rId31"/>
    <p:sldId id="290" r:id="rId32"/>
    <p:sldId id="292" r:id="rId33"/>
    <p:sldId id="293" r:id="rId34"/>
    <p:sldId id="294" r:id="rId35"/>
    <p:sldId id="295" r:id="rId36"/>
    <p:sldId id="296" r:id="rId37"/>
    <p:sldId id="297" r:id="rId38"/>
    <p:sldId id="299" r:id="rId39"/>
    <p:sldId id="304" r:id="rId40"/>
    <p:sldId id="301" r:id="rId41"/>
    <p:sldId id="302" r:id="rId42"/>
    <p:sldId id="303" r:id="rId43"/>
    <p:sldId id="305" r:id="rId44"/>
    <p:sldId id="306" r:id="rId45"/>
    <p:sldId id="307" r:id="rId46"/>
    <p:sldId id="308" r:id="rId47"/>
    <p:sldId id="309" r:id="rId48"/>
    <p:sldId id="314" r:id="rId49"/>
    <p:sldId id="311" r:id="rId50"/>
    <p:sldId id="338" r:id="rId51"/>
    <p:sldId id="337" r:id="rId52"/>
    <p:sldId id="312" r:id="rId53"/>
    <p:sldId id="313" r:id="rId54"/>
    <p:sldId id="315" r:id="rId55"/>
    <p:sldId id="316" r:id="rId56"/>
    <p:sldId id="317" r:id="rId57"/>
    <p:sldId id="321" r:id="rId58"/>
    <p:sldId id="318" r:id="rId59"/>
    <p:sldId id="322" r:id="rId60"/>
    <p:sldId id="323" r:id="rId61"/>
    <p:sldId id="339" r:id="rId62"/>
    <p:sldId id="340" r:id="rId63"/>
    <p:sldId id="341" r:id="rId64"/>
    <p:sldId id="343" r:id="rId65"/>
    <p:sldId id="342" r:id="rId66"/>
    <p:sldId id="344" r:id="rId67"/>
    <p:sldId id="345" r:id="rId68"/>
    <p:sldId id="324" r:id="rId69"/>
    <p:sldId id="325" r:id="rId70"/>
    <p:sldId id="326" r:id="rId71"/>
    <p:sldId id="347" r:id="rId72"/>
    <p:sldId id="346" r:id="rId73"/>
    <p:sldId id="329" r:id="rId74"/>
    <p:sldId id="330" r:id="rId75"/>
    <p:sldId id="331"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54D8"/>
    <a:srgbClr val="9BC907"/>
    <a:srgbClr val="CEF9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47" autoAdjust="0"/>
    <p:restoredTop sz="94660"/>
  </p:normalViewPr>
  <p:slideViewPr>
    <p:cSldViewPr snapToGrid="0">
      <p:cViewPr varScale="1">
        <p:scale>
          <a:sx n="97" d="100"/>
          <a:sy n="97" d="100"/>
        </p:scale>
        <p:origin x="25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D5A421-635A-4267-A816-5F1397F512C1}" type="datetimeFigureOut">
              <a:rPr lang="en-US" smtClean="0"/>
              <a:t>12/18/2015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EECT 101 Lab Notebook</a:t>
            </a: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34FD20-257F-4FCA-AC75-43C3D2264818}" type="slidenum">
              <a:rPr lang="en-US" smtClean="0"/>
              <a:t>‹#›</a:t>
            </a:fld>
            <a:endParaRPr lang="en-US"/>
          </a:p>
        </p:txBody>
      </p:sp>
    </p:spTree>
    <p:extLst>
      <p:ext uri="{BB962C8B-B14F-4D97-AF65-F5344CB8AC3E}">
        <p14:creationId xmlns:p14="http://schemas.microsoft.com/office/powerpoint/2010/main" val="226819690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17B520-790F-48F8-918D-EF9E0739F45C}" type="datetimeFigureOut">
              <a:rPr lang="en-US" smtClean="0"/>
              <a:t>12/18/2015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EECT 101 Lab Notebook</a:t>
            </a: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E2744A-C54B-4E84-AC36-D0A55A5BC28D}" type="slidenum">
              <a:rPr lang="en-US" smtClean="0"/>
              <a:t>‹#›</a:t>
            </a:fld>
            <a:endParaRPr lang="en-US"/>
          </a:p>
        </p:txBody>
      </p:sp>
    </p:spTree>
    <p:extLst>
      <p:ext uri="{BB962C8B-B14F-4D97-AF65-F5344CB8AC3E}">
        <p14:creationId xmlns:p14="http://schemas.microsoft.com/office/powerpoint/2010/main" val="321237404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2744A-C54B-4E84-AC36-D0A55A5BC28D}" type="slidenum">
              <a:rPr lang="en-US" smtClean="0"/>
              <a:t>1</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Tree>
    <p:extLst>
      <p:ext uri="{BB962C8B-B14F-4D97-AF65-F5344CB8AC3E}">
        <p14:creationId xmlns:p14="http://schemas.microsoft.com/office/powerpoint/2010/main" val="2511947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E2744A-C54B-4E84-AC36-D0A55A5BC28D}" type="slidenum">
              <a:rPr lang="en-US" smtClean="0"/>
              <a:t>2</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Tree>
    <p:extLst>
      <p:ext uri="{BB962C8B-B14F-4D97-AF65-F5344CB8AC3E}">
        <p14:creationId xmlns:p14="http://schemas.microsoft.com/office/powerpoint/2010/main" val="599201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D4462A-C5F9-4033-B39F-2E83D52ABE4B}" type="datetime1">
              <a:rPr lang="en-US" smtClean="0"/>
              <a:t>12/18/2015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6" name="Slide Number Placeholder 5"/>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3071989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17971A-8C81-4817-8C8D-0DCED580D813}" type="datetime1">
              <a:rPr lang="en-US" smtClean="0"/>
              <a:t>12/18/2015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6" name="Slide Number Placeholder 5"/>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3880925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F62518-6E2F-432D-AF42-7B80CC314E39}" type="datetime1">
              <a:rPr lang="en-US" smtClean="0"/>
              <a:t>12/18/2015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6" name="Slide Number Placeholder 5"/>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2869160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21F6E6-0889-441F-95B0-BC12C76E2D87}" type="datetime1">
              <a:rPr lang="en-US" smtClean="0"/>
              <a:t>12/18/2015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6" name="Slide Number Placeholder 5"/>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996612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23A2EF-1DE5-452F-AF8E-F0F36A72E8BC}" type="datetime1">
              <a:rPr lang="en-US" smtClean="0"/>
              <a:t>12/18/2015</a:t>
            </a:fld>
            <a:endParaRPr lang="en-US"/>
          </a:p>
        </p:txBody>
      </p:sp>
      <p:sp>
        <p:nvSpPr>
          <p:cNvPr id="5" name="Footer Placeholder 4"/>
          <p:cNvSpPr>
            <a:spLocks noGrp="1"/>
          </p:cNvSpPr>
          <p:nvPr>
            <p:ph type="ftr" sz="quarter" idx="11"/>
          </p:nvPr>
        </p:nvSpPr>
        <p:spPr/>
        <p:txBody>
          <a:bodyPr/>
          <a:lstStyle/>
          <a:p>
            <a:r>
              <a:rPr lang="en-US" smtClean="0"/>
              <a:t>EECT 101 Lab Notebook</a:t>
            </a:r>
            <a:endParaRPr lang="en-US"/>
          </a:p>
        </p:txBody>
      </p:sp>
      <p:sp>
        <p:nvSpPr>
          <p:cNvPr id="6" name="Slide Number Placeholder 5"/>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4199143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FDB46D-D7B7-48EE-B616-0508A7A7D477}" type="datetime1">
              <a:rPr lang="en-US" smtClean="0"/>
              <a:t>12/18/2015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7" name="Slide Number Placeholder 6"/>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1494615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747F2E-22D2-4B37-A9D2-CFF11AC09E74}" type="datetime1">
              <a:rPr lang="en-US" smtClean="0"/>
              <a:t>12/18/2015</a:t>
            </a:fld>
            <a:endParaRPr lang="en-US"/>
          </a:p>
        </p:txBody>
      </p:sp>
      <p:sp>
        <p:nvSpPr>
          <p:cNvPr id="8" name="Footer Placeholder 7"/>
          <p:cNvSpPr>
            <a:spLocks noGrp="1"/>
          </p:cNvSpPr>
          <p:nvPr>
            <p:ph type="ftr" sz="quarter" idx="11"/>
          </p:nvPr>
        </p:nvSpPr>
        <p:spPr/>
        <p:txBody>
          <a:bodyPr/>
          <a:lstStyle/>
          <a:p>
            <a:r>
              <a:rPr lang="en-US" smtClean="0"/>
              <a:t>EECT 101 Lab Notebook</a:t>
            </a:r>
            <a:endParaRPr lang="en-US"/>
          </a:p>
        </p:txBody>
      </p:sp>
      <p:sp>
        <p:nvSpPr>
          <p:cNvPr id="9" name="Slide Number Placeholder 8"/>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3634557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9432C8-42A7-477A-99AF-E57BEE3A42B3}" type="datetime1">
              <a:rPr lang="en-US" smtClean="0"/>
              <a:t>12/18/2015</a:t>
            </a:fld>
            <a:endParaRPr lang="en-US"/>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767508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922950-16BF-44DB-813F-03297FCA0A29}" type="datetime1">
              <a:rPr lang="en-US" smtClean="0"/>
              <a:t>12/18/2015</a:t>
            </a:fld>
            <a:endParaRPr lang="en-US"/>
          </a:p>
        </p:txBody>
      </p:sp>
      <p:sp>
        <p:nvSpPr>
          <p:cNvPr id="3" name="Footer Placeholder 2"/>
          <p:cNvSpPr>
            <a:spLocks noGrp="1"/>
          </p:cNvSpPr>
          <p:nvPr>
            <p:ph type="ftr" sz="quarter" idx="11"/>
          </p:nvPr>
        </p:nvSpPr>
        <p:spPr/>
        <p:txBody>
          <a:bodyPr/>
          <a:lstStyle/>
          <a:p>
            <a:r>
              <a:rPr lang="en-US" smtClean="0"/>
              <a:t>EECT 101 Lab Notebook</a:t>
            </a:r>
            <a:endParaRPr lang="en-US"/>
          </a:p>
        </p:txBody>
      </p:sp>
      <p:sp>
        <p:nvSpPr>
          <p:cNvPr id="4" name="Slide Number Placeholder 3"/>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2964130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20AD28-700A-477B-94B4-252658AF282F}" type="datetime1">
              <a:rPr lang="en-US" smtClean="0"/>
              <a:t>12/18/2015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7" name="Slide Number Placeholder 6"/>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115492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617783-D0AF-4E3B-914F-0ACEAE07C37C}" type="datetime1">
              <a:rPr lang="en-US" smtClean="0"/>
              <a:t>12/18/2015</a:t>
            </a:fld>
            <a:endParaRPr lang="en-US"/>
          </a:p>
        </p:txBody>
      </p:sp>
      <p:sp>
        <p:nvSpPr>
          <p:cNvPr id="6" name="Footer Placeholder 5"/>
          <p:cNvSpPr>
            <a:spLocks noGrp="1"/>
          </p:cNvSpPr>
          <p:nvPr>
            <p:ph type="ftr" sz="quarter" idx="11"/>
          </p:nvPr>
        </p:nvSpPr>
        <p:spPr/>
        <p:txBody>
          <a:bodyPr/>
          <a:lstStyle/>
          <a:p>
            <a:r>
              <a:rPr lang="en-US" smtClean="0"/>
              <a:t>EECT 101 Lab Notebook</a:t>
            </a:r>
            <a:endParaRPr lang="en-US"/>
          </a:p>
        </p:txBody>
      </p:sp>
      <p:sp>
        <p:nvSpPr>
          <p:cNvPr id="7" name="Slide Number Placeholder 6"/>
          <p:cNvSpPr>
            <a:spLocks noGrp="1"/>
          </p:cNvSpPr>
          <p:nvPr>
            <p:ph type="sldNum" sz="quarter" idx="12"/>
          </p:nvPr>
        </p:nvSpPr>
        <p:spPr/>
        <p:txBody>
          <a:bodyPr/>
          <a:lstStyle/>
          <a:p>
            <a:fld id="{B205E3D1-8C80-40C9-AABD-810F903285A1}" type="slidenum">
              <a:rPr lang="en-US" smtClean="0"/>
              <a:t>‹#›</a:t>
            </a:fld>
            <a:endParaRPr lang="en-US"/>
          </a:p>
        </p:txBody>
      </p:sp>
    </p:spTree>
    <p:extLst>
      <p:ext uri="{BB962C8B-B14F-4D97-AF65-F5344CB8AC3E}">
        <p14:creationId xmlns:p14="http://schemas.microsoft.com/office/powerpoint/2010/main" val="1767651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6BA75C-6DF3-48B4-B643-BB4749C5096A}" type="datetime1">
              <a:rPr lang="en-US" smtClean="0"/>
              <a:t>12/18/2015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EECT 101 Lab Notebook</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05E3D1-8C80-40C9-AABD-810F903285A1}" type="slidenum">
              <a:rPr lang="en-US" smtClean="0"/>
              <a:t>‹#›</a:t>
            </a:fld>
            <a:endParaRPr lang="en-US"/>
          </a:p>
        </p:txBody>
      </p:sp>
    </p:spTree>
    <p:extLst>
      <p:ext uri="{BB962C8B-B14F-4D97-AF65-F5344CB8AC3E}">
        <p14:creationId xmlns:p14="http://schemas.microsoft.com/office/powerpoint/2010/main" val="3191652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78.png"/></Relationships>
</file>

<file path=ppt/slides/_rels/slide7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90858" y="0"/>
            <a:ext cx="4316627" cy="2684348"/>
          </a:xfrm>
          <a:prstGeom prst="rect">
            <a:avLst/>
          </a:prstGeom>
        </p:spPr>
      </p:pic>
      <p:sp>
        <p:nvSpPr>
          <p:cNvPr id="2" name="Title 1"/>
          <p:cNvSpPr>
            <a:spLocks noGrp="1"/>
          </p:cNvSpPr>
          <p:nvPr>
            <p:ph type="ctrTitle"/>
          </p:nvPr>
        </p:nvSpPr>
        <p:spPr/>
        <p:txBody>
          <a:bodyPr>
            <a:scene3d>
              <a:camera prst="orthographicFront"/>
              <a:lightRig rig="soft" dir="t">
                <a:rot lat="0" lon="0" rev="15600000"/>
              </a:lightRig>
            </a:scene3d>
            <a:sp3d extrusionH="57150" prstMaterial="softEdge">
              <a:bevelT w="25400" h="38100"/>
            </a:sp3d>
          </a:bodyPr>
          <a:lstStyle/>
          <a:p>
            <a:r>
              <a:rPr lang="en-US" b="1" dirty="0" smtClean="0">
                <a:ln/>
                <a:solidFill>
                  <a:schemeClr val="accent4"/>
                </a:solidFill>
              </a:rPr>
              <a:t>EECT 112-50C Lab Notebook</a:t>
            </a:r>
            <a:endParaRPr lang="en-US" b="1" dirty="0">
              <a:ln/>
              <a:solidFill>
                <a:schemeClr val="accent4"/>
              </a:solidFill>
            </a:endParaRPr>
          </a:p>
        </p:txBody>
      </p:sp>
      <p:sp>
        <p:nvSpPr>
          <p:cNvPr id="3" name="Subtitle 2"/>
          <p:cNvSpPr>
            <a:spLocks noGrp="1"/>
          </p:cNvSpPr>
          <p:nvPr>
            <p:ph type="subTitle" idx="1"/>
          </p:nvPr>
        </p:nvSpPr>
        <p:spPr/>
        <p:txBody>
          <a:bodyPr>
            <a:normAutofit lnSpcReduction="10000"/>
          </a:bodyPr>
          <a:lstStyle/>
          <a:p>
            <a:r>
              <a:rPr lang="en-US" dirty="0" smtClean="0">
                <a:ln w="0"/>
                <a:gradFill>
                  <a:gsLst>
                    <a:gs pos="21000">
                      <a:srgbClr val="53575C"/>
                    </a:gs>
                    <a:gs pos="88000">
                      <a:srgbClr val="C5C7CA"/>
                    </a:gs>
                  </a:gsLst>
                  <a:lin ang="5400000"/>
                </a:gradFill>
              </a:rPr>
              <a:t>DIGITAL FUNDAMENTALS</a:t>
            </a:r>
          </a:p>
          <a:p>
            <a:r>
              <a:rPr lang="en-US" dirty="0" smtClean="0">
                <a:ln w="0"/>
                <a:gradFill>
                  <a:gsLst>
                    <a:gs pos="21000">
                      <a:srgbClr val="53575C"/>
                    </a:gs>
                    <a:gs pos="88000">
                      <a:srgbClr val="C5C7CA"/>
                    </a:gs>
                  </a:gsLst>
                  <a:lin ang="5400000"/>
                </a:gradFill>
              </a:rPr>
              <a:t>Fall 2015</a:t>
            </a:r>
          </a:p>
          <a:p>
            <a:r>
              <a:rPr lang="en-US" dirty="0" smtClean="0">
                <a:ln w="0"/>
                <a:gradFill>
                  <a:gsLst>
                    <a:gs pos="21000">
                      <a:srgbClr val="53575C"/>
                    </a:gs>
                    <a:gs pos="88000">
                      <a:srgbClr val="C5C7CA"/>
                    </a:gs>
                  </a:gsLst>
                  <a:lin ang="5400000"/>
                </a:gradFill>
              </a:rPr>
              <a:t>Olivia Koehler</a:t>
            </a:r>
          </a:p>
          <a:p>
            <a:r>
              <a:rPr lang="en-US" dirty="0" smtClean="0">
                <a:ln w="0"/>
                <a:gradFill>
                  <a:gsLst>
                    <a:gs pos="21000">
                      <a:srgbClr val="53575C"/>
                    </a:gs>
                    <a:gs pos="88000">
                      <a:srgbClr val="C5C7CA"/>
                    </a:gs>
                  </a:gsLst>
                  <a:lin ang="5400000"/>
                </a:gradFill>
              </a:rPr>
              <a:t>12/18/15</a:t>
            </a:r>
            <a:endParaRPr lang="en-US" dirty="0">
              <a:ln w="0"/>
              <a:gradFill>
                <a:gsLst>
                  <a:gs pos="21000">
                    <a:srgbClr val="53575C"/>
                  </a:gs>
                  <a:gs pos="88000">
                    <a:srgbClr val="C5C7CA"/>
                  </a:gs>
                </a:gsLst>
                <a:lin ang="5400000"/>
              </a:gradFill>
            </a:endParaRPr>
          </a:p>
        </p:txBody>
      </p:sp>
    </p:spTree>
    <p:extLst>
      <p:ext uri="{BB962C8B-B14F-4D97-AF65-F5344CB8AC3E}">
        <p14:creationId xmlns:p14="http://schemas.microsoft.com/office/powerpoint/2010/main" val="3759267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pPr algn="ctr"/>
            <a:r>
              <a:rPr lang="en-US" sz="4000" b="1" dirty="0" smtClean="0">
                <a:solidFill>
                  <a:srgbClr val="7030A0"/>
                </a:solidFill>
              </a:rPr>
              <a:t>Lab 1 – AND, OR</a:t>
            </a:r>
            <a:endParaRPr lang="en-US" sz="4000" b="1" dirty="0">
              <a:solidFill>
                <a:srgbClr val="7030A0"/>
              </a:solidFill>
            </a:endParaRPr>
          </a:p>
        </p:txBody>
      </p:sp>
      <p:sp>
        <p:nvSpPr>
          <p:cNvPr id="3" name="Content Placeholder 2"/>
          <p:cNvSpPr>
            <a:spLocks noGrp="1"/>
          </p:cNvSpPr>
          <p:nvPr>
            <p:ph idx="1"/>
          </p:nvPr>
        </p:nvSpPr>
        <p:spPr>
          <a:xfrm>
            <a:off x="838200" y="991654"/>
            <a:ext cx="10515600" cy="4754563"/>
          </a:xfrm>
        </p:spPr>
        <p:txBody>
          <a:bodyPr>
            <a:normAutofit/>
          </a:bodyPr>
          <a:lstStyle/>
          <a:p>
            <a:pPr marL="0" indent="0" algn="ctr">
              <a:buNone/>
            </a:pPr>
            <a:r>
              <a:rPr lang="en-US" dirty="0" smtClean="0">
                <a:solidFill>
                  <a:srgbClr val="7030A0"/>
                </a:solidFill>
              </a:rPr>
              <a:t>Pictures</a:t>
            </a:r>
          </a:p>
          <a:p>
            <a:pPr marL="0" indent="0" algn="ctr">
              <a:buNone/>
            </a:pPr>
            <a:r>
              <a:rPr lang="en-US" dirty="0" smtClean="0">
                <a:solidFill>
                  <a:srgbClr val="7030A0"/>
                </a:solidFill>
              </a:rPr>
              <a:t>74LS32</a:t>
            </a:r>
            <a:endParaRPr lang="en-US" dirty="0">
              <a:solidFill>
                <a:srgbClr val="7030A0"/>
              </a:solidFill>
            </a:endParaRPr>
          </a:p>
          <a:p>
            <a:pPr marL="0" indent="0">
              <a:buNone/>
            </a:pPr>
            <a:endParaRPr lang="en-US" dirty="0"/>
          </a:p>
        </p:txBody>
      </p:sp>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112-50C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10</a:t>
            </a:fld>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292330" y="2336235"/>
            <a:ext cx="4426592" cy="3319944"/>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548693" y="2213803"/>
            <a:ext cx="4753077" cy="3564808"/>
          </a:xfrm>
          <a:prstGeom prst="rect">
            <a:avLst/>
          </a:prstGeom>
        </p:spPr>
      </p:pic>
    </p:spTree>
    <p:extLst>
      <p:ext uri="{BB962C8B-B14F-4D97-AF65-F5344CB8AC3E}">
        <p14:creationId xmlns:p14="http://schemas.microsoft.com/office/powerpoint/2010/main" val="1348341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400084" y="3924844"/>
            <a:ext cx="6821294" cy="2933156"/>
          </a:xfrm>
          <a:prstGeom prst="rect">
            <a:avLst/>
          </a:prstGeom>
        </p:spPr>
      </p:pic>
      <p:sp>
        <p:nvSpPr>
          <p:cNvPr id="2" name="Title 1"/>
          <p:cNvSpPr>
            <a:spLocks noGrp="1"/>
          </p:cNvSpPr>
          <p:nvPr>
            <p:ph type="title"/>
          </p:nvPr>
        </p:nvSpPr>
        <p:spPr/>
        <p:txBody>
          <a:bodyPr/>
          <a:lstStyle/>
          <a:p>
            <a:pPr algn="ctr"/>
            <a:r>
              <a:rPr lang="en-US" b="1" dirty="0">
                <a:solidFill>
                  <a:srgbClr val="7030A0"/>
                </a:solidFill>
              </a:rPr>
              <a:t>Lab 1 – AND, </a:t>
            </a:r>
            <a:r>
              <a:rPr lang="en-US" b="1" dirty="0" smtClean="0">
                <a:solidFill>
                  <a:srgbClr val="7030A0"/>
                </a:solidFill>
              </a:rPr>
              <a:t>OR</a:t>
            </a:r>
            <a:br>
              <a:rPr lang="en-US" b="1" dirty="0" smtClean="0">
                <a:solidFill>
                  <a:srgbClr val="7030A0"/>
                </a:solidFill>
              </a:rPr>
            </a:br>
            <a:r>
              <a:rPr lang="en-US" b="1" dirty="0" smtClean="0">
                <a:solidFill>
                  <a:srgbClr val="7030A0"/>
                </a:solidFill>
              </a:rPr>
              <a:t>(Observation) </a:t>
            </a:r>
            <a:endParaRPr lang="en-US" b="1" dirty="0">
              <a:solidFill>
                <a:srgbClr val="7030A0"/>
              </a:solidFill>
            </a:endParaRPr>
          </a:p>
        </p:txBody>
      </p:sp>
      <p:sp>
        <p:nvSpPr>
          <p:cNvPr id="3" name="Footer Placeholder 2"/>
          <p:cNvSpPr>
            <a:spLocks noGrp="1"/>
          </p:cNvSpPr>
          <p:nvPr>
            <p:ph type="ftr" sz="quarter" idx="11"/>
          </p:nvPr>
        </p:nvSpPr>
        <p:spPr/>
        <p:txBody>
          <a:bodyPr/>
          <a:lstStyle/>
          <a:p>
            <a:r>
              <a:rPr lang="en-US" smtClean="0"/>
              <a:t>EECT 101 Lab Notebook</a:t>
            </a:r>
            <a:endParaRPr lang="en-US"/>
          </a:p>
        </p:txBody>
      </p:sp>
      <p:sp>
        <p:nvSpPr>
          <p:cNvPr id="4" name="Slide Number Placeholder 3"/>
          <p:cNvSpPr>
            <a:spLocks noGrp="1"/>
          </p:cNvSpPr>
          <p:nvPr>
            <p:ph type="sldNum" sz="quarter" idx="12"/>
          </p:nvPr>
        </p:nvSpPr>
        <p:spPr/>
        <p:txBody>
          <a:bodyPr/>
          <a:lstStyle/>
          <a:p>
            <a:fld id="{B205E3D1-8C80-40C9-AABD-810F903285A1}" type="slidenum">
              <a:rPr lang="en-US" smtClean="0"/>
              <a:t>11</a:t>
            </a:fld>
            <a:endParaRPr lang="en-US"/>
          </a:p>
        </p:txBody>
      </p:sp>
      <p:sp>
        <p:nvSpPr>
          <p:cNvPr id="5" name="TextBox 4"/>
          <p:cNvSpPr txBox="1"/>
          <p:nvPr/>
        </p:nvSpPr>
        <p:spPr>
          <a:xfrm>
            <a:off x="2400084" y="2025446"/>
            <a:ext cx="7391832" cy="2554545"/>
          </a:xfrm>
          <a:prstGeom prst="rect">
            <a:avLst/>
          </a:prstGeom>
          <a:noFill/>
        </p:spPr>
        <p:txBody>
          <a:bodyPr wrap="none" rtlCol="0">
            <a:spAutoFit/>
          </a:bodyPr>
          <a:lstStyle/>
          <a:p>
            <a:pPr marL="285750" indent="-285750">
              <a:buFontTx/>
              <a:buChar char="-"/>
            </a:pPr>
            <a:r>
              <a:rPr lang="en-US" sz="3200" dirty="0" smtClean="0">
                <a:solidFill>
                  <a:srgbClr val="7030A0"/>
                </a:solidFill>
              </a:rPr>
              <a:t>Logic low levels were well below .8V max </a:t>
            </a:r>
          </a:p>
          <a:p>
            <a:r>
              <a:rPr lang="en-US" sz="3200" dirty="0" smtClean="0">
                <a:solidFill>
                  <a:srgbClr val="7030A0"/>
                </a:solidFill>
              </a:rPr>
              <a:t>for logic zero, mostly measuring .12V.</a:t>
            </a:r>
          </a:p>
          <a:p>
            <a:pPr marL="285750" indent="-285750">
              <a:buFontTx/>
              <a:buChar char="-"/>
            </a:pPr>
            <a:endParaRPr lang="en-US" sz="3200" dirty="0" smtClean="0">
              <a:solidFill>
                <a:srgbClr val="7030A0"/>
              </a:solidFill>
            </a:endParaRPr>
          </a:p>
          <a:p>
            <a:pPr marL="285750" indent="-285750">
              <a:buFontTx/>
              <a:buChar char="-"/>
            </a:pPr>
            <a:r>
              <a:rPr lang="en-US" sz="3200" dirty="0" smtClean="0">
                <a:solidFill>
                  <a:srgbClr val="7030A0"/>
                </a:solidFill>
              </a:rPr>
              <a:t>Logic high levels were very close to the </a:t>
            </a:r>
          </a:p>
          <a:p>
            <a:r>
              <a:rPr lang="en-US" sz="3200" dirty="0" smtClean="0">
                <a:solidFill>
                  <a:srgbClr val="7030A0"/>
                </a:solidFill>
              </a:rPr>
              <a:t>max for logic, mostly measuring 4.5V.</a:t>
            </a:r>
            <a:endParaRPr lang="en-US" sz="3200" dirty="0">
              <a:solidFill>
                <a:srgbClr val="7030A0"/>
              </a:solidFill>
            </a:endParaRPr>
          </a:p>
        </p:txBody>
      </p:sp>
    </p:spTree>
    <p:extLst>
      <p:ext uri="{BB962C8B-B14F-4D97-AF65-F5344CB8AC3E}">
        <p14:creationId xmlns:p14="http://schemas.microsoft.com/office/powerpoint/2010/main" val="772207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63311"/>
          </a:xfrm>
        </p:spPr>
        <p:txBody>
          <a:bodyPr>
            <a:normAutofit fontScale="90000"/>
          </a:bodyPr>
          <a:lstStyle/>
          <a:p>
            <a:pPr algn="ctr"/>
            <a:r>
              <a:rPr lang="en-US" sz="4000" b="1" dirty="0" smtClean="0">
                <a:solidFill>
                  <a:srgbClr val="7030A0"/>
                </a:solidFill>
              </a:rPr>
              <a:t>Lab 1 – AND, OR</a:t>
            </a:r>
            <a:br>
              <a:rPr lang="en-US" sz="4000" b="1" dirty="0" smtClean="0">
                <a:solidFill>
                  <a:srgbClr val="7030A0"/>
                </a:solidFill>
              </a:rPr>
            </a:br>
            <a:r>
              <a:rPr lang="en-US" sz="4000" b="1" dirty="0" smtClean="0">
                <a:solidFill>
                  <a:srgbClr val="7030A0"/>
                </a:solidFill>
              </a:rPr>
              <a:t>(Conclusion)</a:t>
            </a:r>
            <a:endParaRPr lang="en-US" sz="4000" b="1" dirty="0">
              <a:solidFill>
                <a:srgbClr val="7030A0"/>
              </a:solidFill>
            </a:endParaRPr>
          </a:p>
        </p:txBody>
      </p:sp>
      <p:sp>
        <p:nvSpPr>
          <p:cNvPr id="3" name="Content Placeholder 2"/>
          <p:cNvSpPr>
            <a:spLocks noGrp="1"/>
          </p:cNvSpPr>
          <p:nvPr>
            <p:ph idx="1"/>
          </p:nvPr>
        </p:nvSpPr>
        <p:spPr>
          <a:xfrm>
            <a:off x="838200" y="1376218"/>
            <a:ext cx="10515600" cy="4800745"/>
          </a:xfrm>
        </p:spPr>
        <p:txBody>
          <a:bodyPr>
            <a:normAutofit/>
          </a:bodyPr>
          <a:lstStyle/>
          <a:p>
            <a:pPr marL="457200" lvl="1" indent="0">
              <a:buNone/>
            </a:pPr>
            <a:r>
              <a:rPr lang="en-US" sz="2800" dirty="0" smtClean="0">
                <a:solidFill>
                  <a:srgbClr val="7030A0"/>
                </a:solidFill>
              </a:rPr>
              <a:t>- All results in multisim, excel and in the lab coincided with one another. </a:t>
            </a:r>
          </a:p>
          <a:p>
            <a:pPr marL="457200" lvl="1" indent="0">
              <a:buNone/>
            </a:pPr>
            <a:endParaRPr lang="en-US" sz="2800" dirty="0" smtClean="0">
              <a:solidFill>
                <a:srgbClr val="7030A0"/>
              </a:solidFill>
            </a:endParaRPr>
          </a:p>
          <a:p>
            <a:pPr marL="457200" lvl="1" indent="0">
              <a:buNone/>
            </a:pPr>
            <a:r>
              <a:rPr lang="en-US" sz="2800" dirty="0" smtClean="0">
                <a:solidFill>
                  <a:srgbClr val="7030A0"/>
                </a:solidFill>
              </a:rPr>
              <a:t>- At first the wiring was wrong on the bread bored, it was not properly grounded. After carful trouble shooting, the problem was resolved. </a:t>
            </a:r>
          </a:p>
          <a:p>
            <a:pPr marL="457200" lvl="1" indent="0">
              <a:buNone/>
            </a:pPr>
            <a:endParaRPr lang="en-US" sz="2800" dirty="0" smtClean="0">
              <a:solidFill>
                <a:srgbClr val="7030A0"/>
              </a:solidFill>
            </a:endParaRPr>
          </a:p>
          <a:p>
            <a:pPr marL="457200" lvl="1" indent="0">
              <a:buNone/>
            </a:pPr>
            <a:r>
              <a:rPr lang="en-US" sz="2800" dirty="0" smtClean="0">
                <a:solidFill>
                  <a:srgbClr val="7030A0"/>
                </a:solidFill>
              </a:rPr>
              <a:t>- I learned how chips are used, and how to properly hook one up on a bread bored.</a:t>
            </a:r>
          </a:p>
        </p:txBody>
      </p:sp>
      <p:sp>
        <p:nvSpPr>
          <p:cNvPr id="4" name="Footer Placeholder 3"/>
          <p:cNvSpPr>
            <a:spLocks noGrp="1"/>
          </p:cNvSpPr>
          <p:nvPr>
            <p:ph type="ftr" sz="quarter" idx="11"/>
          </p:nvPr>
        </p:nvSpPr>
        <p:spPr>
          <a:xfrm>
            <a:off x="838199" y="6356349"/>
            <a:ext cx="2009775" cy="365125"/>
          </a:xfrm>
        </p:spPr>
        <p:txBody>
          <a:bodyPr/>
          <a:lstStyle/>
          <a:p>
            <a:pPr algn="l"/>
            <a:r>
              <a:rPr lang="en-US" dirty="0"/>
              <a:t>EECT </a:t>
            </a:r>
            <a:r>
              <a:rPr lang="en-US" dirty="0" smtClean="0"/>
              <a:t>112-50C </a:t>
            </a:r>
            <a:r>
              <a:rPr lang="en-US" dirty="0"/>
              <a:t>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12</a:t>
            </a:fld>
            <a:endParaRPr lang="en-US"/>
          </a:p>
        </p:txBody>
      </p:sp>
    </p:spTree>
    <p:extLst>
      <p:ext uri="{BB962C8B-B14F-4D97-AF65-F5344CB8AC3E}">
        <p14:creationId xmlns:p14="http://schemas.microsoft.com/office/powerpoint/2010/main" val="1593654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609858"/>
            <a:ext cx="3812814" cy="4328834"/>
          </a:xfrm>
          <a:prstGeom prst="rect">
            <a:avLst/>
          </a:prstGeom>
        </p:spPr>
      </p:pic>
      <p:sp>
        <p:nvSpPr>
          <p:cNvPr id="2" name="Title 1"/>
          <p:cNvSpPr>
            <a:spLocks noGrp="1"/>
          </p:cNvSpPr>
          <p:nvPr>
            <p:ph type="title"/>
          </p:nvPr>
        </p:nvSpPr>
        <p:spPr/>
        <p:txBody>
          <a:bodyPr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chemeClr val="accent1">
                    <a:lumMod val="60000"/>
                    <a:lumOff val="40000"/>
                  </a:schemeClr>
                </a:solidFill>
              </a:rPr>
              <a:t>Lab 2 – NAND Alternative</a:t>
            </a:r>
          </a:p>
        </p:txBody>
      </p:sp>
      <p:sp>
        <p:nvSpPr>
          <p:cNvPr id="4" name="Footer Placeholder 3"/>
          <p:cNvSpPr>
            <a:spLocks noGrp="1"/>
          </p:cNvSpPr>
          <p:nvPr>
            <p:ph type="ftr" sz="quarter" idx="11"/>
          </p:nvPr>
        </p:nvSpPr>
        <p:spPr>
          <a:xfrm>
            <a:off x="831850" y="6372058"/>
            <a:ext cx="2217821" cy="365125"/>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13</a:t>
            </a:fld>
            <a:endParaRPr lang="en-US"/>
          </a:p>
        </p:txBody>
      </p:sp>
    </p:spTree>
    <p:extLst>
      <p:ext uri="{BB962C8B-B14F-4D97-AF65-F5344CB8AC3E}">
        <p14:creationId xmlns:p14="http://schemas.microsoft.com/office/powerpoint/2010/main" val="1425296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fontScale="90000"/>
          </a:bodyPr>
          <a:lstStyle/>
          <a:p>
            <a:pPr algn="ctr"/>
            <a:r>
              <a:rPr lang="en-US" b="1" dirty="0">
                <a:solidFill>
                  <a:schemeClr val="accent1">
                    <a:lumMod val="60000"/>
                    <a:lumOff val="40000"/>
                  </a:schemeClr>
                </a:solidFill>
              </a:rPr>
              <a:t>Lab 2 – NAND Alternative</a:t>
            </a:r>
            <a:r>
              <a:rPr lang="en-US" b="1" dirty="0" smtClean="0">
                <a:solidFill>
                  <a:schemeClr val="accent1">
                    <a:lumMod val="60000"/>
                    <a:lumOff val="40000"/>
                  </a:schemeClr>
                </a:solidFill>
              </a:rPr>
              <a:t/>
            </a:r>
            <a:br>
              <a:rPr lang="en-US" b="1" dirty="0" smtClean="0">
                <a:solidFill>
                  <a:schemeClr val="accent1">
                    <a:lumMod val="60000"/>
                    <a:lumOff val="40000"/>
                  </a:schemeClr>
                </a:solidFill>
              </a:rPr>
            </a:br>
            <a:endParaRPr lang="en-US" sz="2700" b="1" dirty="0">
              <a:solidFill>
                <a:schemeClr val="accent1">
                  <a:lumMod val="60000"/>
                  <a:lumOff val="40000"/>
                </a:schemeClr>
              </a:solidFill>
            </a:endParaRPr>
          </a:p>
        </p:txBody>
      </p:sp>
      <p:sp>
        <p:nvSpPr>
          <p:cNvPr id="3" name="Content Placeholder 2"/>
          <p:cNvSpPr>
            <a:spLocks noGrp="1"/>
          </p:cNvSpPr>
          <p:nvPr>
            <p:ph idx="1"/>
          </p:nvPr>
        </p:nvSpPr>
        <p:spPr>
          <a:xfrm>
            <a:off x="838200" y="1459345"/>
            <a:ext cx="10515600" cy="4717618"/>
          </a:xfrm>
        </p:spPr>
        <p:txBody>
          <a:bodyPr>
            <a:normAutofit lnSpcReduction="10000"/>
          </a:bodyPr>
          <a:lstStyle/>
          <a:p>
            <a:r>
              <a:rPr lang="en-US" dirty="0" smtClean="0">
                <a:solidFill>
                  <a:schemeClr val="accent1">
                    <a:lumMod val="75000"/>
                  </a:schemeClr>
                </a:solidFill>
              </a:rPr>
              <a:t>Purpose</a:t>
            </a:r>
          </a:p>
          <a:p>
            <a:pPr marL="914400" lvl="2" indent="0">
              <a:buNone/>
            </a:pPr>
            <a:r>
              <a:rPr lang="en-US" dirty="0" smtClean="0">
                <a:solidFill>
                  <a:schemeClr val="accent1">
                    <a:lumMod val="75000"/>
                  </a:schemeClr>
                </a:solidFill>
              </a:rPr>
              <a:t>Learn how NAND </a:t>
            </a:r>
            <a:r>
              <a:rPr lang="en-US" dirty="0">
                <a:solidFill>
                  <a:schemeClr val="accent1">
                    <a:lumMod val="75000"/>
                  </a:schemeClr>
                </a:solidFill>
              </a:rPr>
              <a:t>g</a:t>
            </a:r>
            <a:r>
              <a:rPr lang="en-US" dirty="0" smtClean="0">
                <a:solidFill>
                  <a:schemeClr val="accent1">
                    <a:lumMod val="75000"/>
                  </a:schemeClr>
                </a:solidFill>
              </a:rPr>
              <a:t>ates operate</a:t>
            </a:r>
          </a:p>
          <a:p>
            <a:pPr marL="914400" lvl="2" indent="0">
              <a:buNone/>
            </a:pPr>
            <a:endParaRPr lang="en-US" dirty="0" smtClean="0">
              <a:solidFill>
                <a:schemeClr val="accent1">
                  <a:lumMod val="75000"/>
                </a:schemeClr>
              </a:solidFill>
            </a:endParaRPr>
          </a:p>
          <a:p>
            <a:r>
              <a:rPr lang="en-US" dirty="0" smtClean="0">
                <a:solidFill>
                  <a:schemeClr val="accent1">
                    <a:lumMod val="75000"/>
                  </a:schemeClr>
                </a:solidFill>
              </a:rPr>
              <a:t>Equipment and Material</a:t>
            </a:r>
          </a:p>
          <a:p>
            <a:pPr marL="914400" lvl="2" indent="0">
              <a:buNone/>
            </a:pPr>
            <a:r>
              <a:rPr lang="en-US" dirty="0" smtClean="0">
                <a:solidFill>
                  <a:schemeClr val="accent1">
                    <a:lumMod val="75000"/>
                  </a:schemeClr>
                </a:solidFill>
              </a:rPr>
              <a:t>Breadboard, 74LS08, 74LS32, jumper wires, resistors</a:t>
            </a:r>
          </a:p>
          <a:p>
            <a:pPr marL="914400" lvl="2" indent="0">
              <a:buNone/>
            </a:pPr>
            <a:r>
              <a:rPr lang="en-US" dirty="0" err="1">
                <a:solidFill>
                  <a:schemeClr val="accent1">
                    <a:lumMod val="75000"/>
                  </a:schemeClr>
                </a:solidFill>
              </a:rPr>
              <a:t>MultiMeter</a:t>
            </a:r>
            <a:r>
              <a:rPr lang="en-US" dirty="0">
                <a:solidFill>
                  <a:schemeClr val="accent1">
                    <a:lumMod val="75000"/>
                  </a:schemeClr>
                </a:solidFill>
              </a:rPr>
              <a:t>: </a:t>
            </a:r>
            <a:r>
              <a:rPr lang="en-US" dirty="0" err="1">
                <a:solidFill>
                  <a:schemeClr val="accent1">
                    <a:lumMod val="75000"/>
                  </a:schemeClr>
                </a:solidFill>
              </a:rPr>
              <a:t>Gw</a:t>
            </a:r>
            <a:r>
              <a:rPr lang="en-US" dirty="0">
                <a:solidFill>
                  <a:schemeClr val="accent1">
                    <a:lumMod val="75000"/>
                  </a:schemeClr>
                </a:solidFill>
              </a:rPr>
              <a:t> </a:t>
            </a:r>
            <a:r>
              <a:rPr lang="en-US" dirty="0" err="1">
                <a:solidFill>
                  <a:schemeClr val="accent1">
                    <a:lumMod val="75000"/>
                  </a:schemeClr>
                </a:solidFill>
              </a:rPr>
              <a:t>Instek</a:t>
            </a:r>
            <a:r>
              <a:rPr lang="en-US" dirty="0">
                <a:solidFill>
                  <a:schemeClr val="accent1">
                    <a:lumMod val="75000"/>
                  </a:schemeClr>
                </a:solidFill>
              </a:rPr>
              <a:t> GDM-8245 SN: CL860260 </a:t>
            </a:r>
          </a:p>
          <a:p>
            <a:pPr marL="914400" lvl="2" indent="0">
              <a:buNone/>
            </a:pPr>
            <a:r>
              <a:rPr lang="en-US" dirty="0">
                <a:solidFill>
                  <a:schemeClr val="accent1">
                    <a:lumMod val="75000"/>
                  </a:schemeClr>
                </a:solidFill>
              </a:rPr>
              <a:t>DC Power Supply: RSR HY1502D SN: 022510041</a:t>
            </a:r>
          </a:p>
          <a:p>
            <a:pPr marL="914400" lvl="2" indent="0">
              <a:buNone/>
            </a:pPr>
            <a:endParaRPr lang="en-US" b="1" dirty="0" smtClean="0">
              <a:solidFill>
                <a:schemeClr val="accent1">
                  <a:lumMod val="75000"/>
                </a:schemeClr>
              </a:solidFill>
            </a:endParaRPr>
          </a:p>
          <a:p>
            <a:r>
              <a:rPr lang="en-US" dirty="0" smtClean="0">
                <a:solidFill>
                  <a:schemeClr val="accent1">
                    <a:lumMod val="75000"/>
                  </a:schemeClr>
                </a:solidFill>
              </a:rPr>
              <a:t>Research and Information</a:t>
            </a:r>
          </a:p>
          <a:p>
            <a:pPr marL="457200" lvl="1" indent="0">
              <a:buNone/>
            </a:pPr>
            <a:r>
              <a:rPr lang="en-US" dirty="0">
                <a:solidFill>
                  <a:schemeClr val="accent1">
                    <a:lumMod val="75000"/>
                  </a:schemeClr>
                </a:solidFill>
              </a:rPr>
              <a:t>http://www.allaboutcircuits.com/textbook/digital/chpt-7/introduction-boolean-algebra/ (Intro to Boolean Algebra)</a:t>
            </a:r>
          </a:p>
          <a:p>
            <a:pPr marL="457200" lvl="1" indent="0">
              <a:buNone/>
            </a:pPr>
            <a:r>
              <a:rPr lang="en-US" dirty="0">
                <a:solidFill>
                  <a:schemeClr val="accent1">
                    <a:lumMod val="75000"/>
                  </a:schemeClr>
                </a:solidFill>
              </a:rPr>
              <a:t>http://hyperphysics.phy-astr.gsu.edu/hbase/electronic/diglog.html</a:t>
            </a:r>
          </a:p>
          <a:p>
            <a:pPr marL="457200" lvl="1" indent="0">
              <a:buNone/>
            </a:pPr>
            <a:r>
              <a:rPr lang="en-US" dirty="0">
                <a:solidFill>
                  <a:schemeClr val="accent1">
                    <a:lumMod val="75000"/>
                  </a:schemeClr>
                </a:solidFill>
              </a:rPr>
              <a:t>(Theorems Boolean Algebra)</a:t>
            </a:r>
          </a:p>
          <a:p>
            <a:pPr marL="457200" lvl="1" indent="0">
              <a:buNone/>
            </a:pPr>
            <a:endParaRPr lang="en-US" dirty="0" smtClean="0"/>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smtClean="0"/>
              <a:t>EECT 112-50C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14</a:t>
            </a:fld>
            <a:endParaRPr lang="en-US"/>
          </a:p>
        </p:txBody>
      </p:sp>
      <p:pic>
        <p:nvPicPr>
          <p:cNvPr id="6" name="Picture 5"/>
          <p:cNvPicPr>
            <a:picLocks noChangeAspect="1"/>
          </p:cNvPicPr>
          <p:nvPr/>
        </p:nvPicPr>
        <p:blipFill>
          <a:blip r:embed="rId2"/>
          <a:stretch>
            <a:fillRect/>
          </a:stretch>
        </p:blipFill>
        <p:spPr>
          <a:xfrm>
            <a:off x="8272124" y="916953"/>
            <a:ext cx="3420152" cy="3566469"/>
          </a:xfrm>
          <a:prstGeom prst="rect">
            <a:avLst/>
          </a:prstGeom>
        </p:spPr>
      </p:pic>
    </p:spTree>
    <p:extLst>
      <p:ext uri="{BB962C8B-B14F-4D97-AF65-F5344CB8AC3E}">
        <p14:creationId xmlns:p14="http://schemas.microsoft.com/office/powerpoint/2010/main" val="203608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6087528" y="3801742"/>
            <a:ext cx="2115526" cy="3011289"/>
          </a:xfrm>
          <a:prstGeom prst="rect">
            <a:avLst/>
          </a:prstGeom>
        </p:spPr>
      </p:pic>
      <p:pic>
        <p:nvPicPr>
          <p:cNvPr id="7" name="Picture 6"/>
          <p:cNvPicPr>
            <a:picLocks noChangeAspect="1"/>
          </p:cNvPicPr>
          <p:nvPr/>
        </p:nvPicPr>
        <p:blipFill>
          <a:blip r:embed="rId3"/>
          <a:stretch>
            <a:fillRect/>
          </a:stretch>
        </p:blipFill>
        <p:spPr>
          <a:xfrm>
            <a:off x="2925449" y="3834246"/>
            <a:ext cx="2754533" cy="3036634"/>
          </a:xfrm>
          <a:prstGeom prst="rect">
            <a:avLst/>
          </a:prstGeom>
        </p:spPr>
      </p:pic>
      <p:sp>
        <p:nvSpPr>
          <p:cNvPr id="2" name="Title 1"/>
          <p:cNvSpPr>
            <a:spLocks noGrp="1"/>
          </p:cNvSpPr>
          <p:nvPr>
            <p:ph type="title"/>
          </p:nvPr>
        </p:nvSpPr>
        <p:spPr>
          <a:xfrm>
            <a:off x="838200" y="365126"/>
            <a:ext cx="10515600" cy="918730"/>
          </a:xfrm>
        </p:spPr>
        <p:txBody>
          <a:bodyPr>
            <a:normAutofit/>
          </a:bodyPr>
          <a:lstStyle/>
          <a:p>
            <a:pPr algn="ctr"/>
            <a:r>
              <a:rPr lang="en-US" sz="4000" b="1" dirty="0">
                <a:solidFill>
                  <a:schemeClr val="accent1">
                    <a:lumMod val="60000"/>
                    <a:lumOff val="40000"/>
                  </a:schemeClr>
                </a:solidFill>
              </a:rPr>
              <a:t>Lab 2 – NAND </a:t>
            </a:r>
            <a:r>
              <a:rPr lang="en-US" sz="4000" b="1" dirty="0" smtClean="0">
                <a:solidFill>
                  <a:schemeClr val="accent1">
                    <a:lumMod val="60000"/>
                    <a:lumOff val="40000"/>
                  </a:schemeClr>
                </a:solidFill>
              </a:rPr>
              <a:t>Alternative</a:t>
            </a:r>
            <a:endParaRPr lang="en-US" sz="4000" b="1" dirty="0">
              <a:solidFill>
                <a:schemeClr val="accent1">
                  <a:lumMod val="60000"/>
                  <a:lumOff val="40000"/>
                </a:schemeClr>
              </a:solidFill>
            </a:endParaRPr>
          </a:p>
        </p:txBody>
      </p:sp>
      <p:sp>
        <p:nvSpPr>
          <p:cNvPr id="3" name="Content Placeholder 2"/>
          <p:cNvSpPr>
            <a:spLocks noGrp="1"/>
          </p:cNvSpPr>
          <p:nvPr>
            <p:ph idx="1"/>
          </p:nvPr>
        </p:nvSpPr>
        <p:spPr>
          <a:xfrm>
            <a:off x="838200" y="1100015"/>
            <a:ext cx="10515600" cy="4754563"/>
          </a:xfrm>
        </p:spPr>
        <p:txBody>
          <a:bodyPr/>
          <a:lstStyle/>
          <a:p>
            <a:pPr marL="0" indent="0" algn="ctr">
              <a:buNone/>
            </a:pPr>
            <a:r>
              <a:rPr lang="en-US" b="1" dirty="0" smtClean="0">
                <a:solidFill>
                  <a:schemeClr val="accent1">
                    <a:lumMod val="75000"/>
                  </a:schemeClr>
                </a:solidFill>
              </a:rPr>
              <a:t>Procedures </a:t>
            </a:r>
          </a:p>
          <a:p>
            <a:pPr marL="0" indent="0">
              <a:buNone/>
            </a:pPr>
            <a:r>
              <a:rPr lang="en-US" dirty="0" smtClean="0">
                <a:solidFill>
                  <a:schemeClr val="accent1">
                    <a:lumMod val="75000"/>
                  </a:schemeClr>
                </a:solidFill>
              </a:rPr>
              <a:t>- Using both an AND </a:t>
            </a:r>
            <a:r>
              <a:rPr lang="en-US" dirty="0" err="1" smtClean="0">
                <a:solidFill>
                  <a:schemeClr val="accent1">
                    <a:lumMod val="75000"/>
                  </a:schemeClr>
                </a:solidFill>
              </a:rPr>
              <a:t>and</a:t>
            </a:r>
            <a:r>
              <a:rPr lang="en-US" dirty="0" smtClean="0">
                <a:solidFill>
                  <a:schemeClr val="accent1">
                    <a:lumMod val="75000"/>
                  </a:schemeClr>
                </a:solidFill>
              </a:rPr>
              <a:t> OR gate, NOTS were added to the original  AND/OR circuits. Using a </a:t>
            </a:r>
            <a:r>
              <a:rPr lang="en-US" dirty="0" err="1" smtClean="0">
                <a:solidFill>
                  <a:schemeClr val="accent1">
                    <a:lumMod val="75000"/>
                  </a:schemeClr>
                </a:solidFill>
              </a:rPr>
              <a:t>Mulitmeter</a:t>
            </a:r>
            <a:r>
              <a:rPr lang="en-US" dirty="0" smtClean="0">
                <a:solidFill>
                  <a:schemeClr val="accent1">
                    <a:lumMod val="75000"/>
                  </a:schemeClr>
                </a:solidFill>
              </a:rPr>
              <a:t>, it was measured how this changed each output on both gates.</a:t>
            </a:r>
            <a:endParaRPr lang="en-US" dirty="0">
              <a:solidFill>
                <a:schemeClr val="accent1">
                  <a:lumMod val="75000"/>
                </a:schemeClr>
              </a:solidFill>
            </a:endParaRPr>
          </a:p>
          <a:p>
            <a:pPr marL="0" indent="0">
              <a:buNone/>
            </a:pPr>
            <a:endParaRPr lang="en-US" dirty="0" smtClean="0">
              <a:solidFill>
                <a:schemeClr val="accent1">
                  <a:lumMod val="75000"/>
                </a:schemeClr>
              </a:solidFill>
            </a:endParaRPr>
          </a:p>
          <a:p>
            <a:pPr marL="0" indent="0">
              <a:buNone/>
            </a:pPr>
            <a:r>
              <a:rPr lang="en-US" dirty="0" smtClean="0">
                <a:solidFill>
                  <a:schemeClr val="accent1">
                    <a:lumMod val="75000"/>
                  </a:schemeClr>
                </a:solidFill>
              </a:rPr>
              <a:t>- All results found in excel, multisim and in the lab, agreed with on another. </a:t>
            </a:r>
          </a:p>
          <a:p>
            <a:pPr marL="0" indent="0">
              <a:buNone/>
            </a:pPr>
            <a:endParaRPr lang="en-US" dirty="0"/>
          </a:p>
          <a:p>
            <a:pPr marL="0" indent="0">
              <a:buNone/>
            </a:pPr>
            <a:endParaRPr lang="en-US" dirty="0"/>
          </a:p>
        </p:txBody>
      </p:sp>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112-50C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15</a:t>
            </a:fld>
            <a:endParaRPr lang="en-US"/>
          </a:p>
        </p:txBody>
      </p:sp>
    </p:spTree>
    <p:extLst>
      <p:ext uri="{BB962C8B-B14F-4D97-AF65-F5344CB8AC3E}">
        <p14:creationId xmlns:p14="http://schemas.microsoft.com/office/powerpoint/2010/main" val="616147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accent1">
                    <a:lumMod val="60000"/>
                    <a:lumOff val="40000"/>
                  </a:schemeClr>
                </a:solidFill>
              </a:rPr>
              <a:t>Lab 2 – NAND </a:t>
            </a:r>
            <a:r>
              <a:rPr lang="en-US" b="1" dirty="0" smtClean="0">
                <a:solidFill>
                  <a:schemeClr val="accent1">
                    <a:lumMod val="60000"/>
                    <a:lumOff val="40000"/>
                  </a:schemeClr>
                </a:solidFill>
              </a:rPr>
              <a:t>Alternative</a:t>
            </a:r>
            <a:br>
              <a:rPr lang="en-US" b="1" dirty="0" smtClean="0">
                <a:solidFill>
                  <a:schemeClr val="accent1">
                    <a:lumMod val="60000"/>
                    <a:lumOff val="40000"/>
                  </a:schemeClr>
                </a:solidFill>
              </a:rPr>
            </a:br>
            <a:r>
              <a:rPr lang="en-US" b="1" dirty="0" smtClean="0">
                <a:solidFill>
                  <a:schemeClr val="accent1">
                    <a:lumMod val="60000"/>
                    <a:lumOff val="40000"/>
                  </a:schemeClr>
                </a:solidFill>
              </a:rPr>
              <a:t>(</a:t>
            </a:r>
            <a:r>
              <a:rPr lang="en-US" b="1" dirty="0">
                <a:solidFill>
                  <a:schemeClr val="accent1">
                    <a:lumMod val="60000"/>
                    <a:lumOff val="40000"/>
                  </a:schemeClr>
                </a:solidFill>
              </a:rPr>
              <a:t>Multisim</a:t>
            </a:r>
            <a:r>
              <a:rPr lang="en-US" b="1" dirty="0" smtClean="0">
                <a:solidFill>
                  <a:schemeClr val="accent1">
                    <a:lumMod val="60000"/>
                    <a:lumOff val="40000"/>
                  </a:schemeClr>
                </a:solidFill>
              </a:rPr>
              <a:t>)</a:t>
            </a:r>
            <a:endParaRPr lang="en-US" b="1" dirty="0">
              <a:solidFill>
                <a:schemeClr val="accent1">
                  <a:lumMod val="60000"/>
                  <a:lumOff val="40000"/>
                </a:schemeClr>
              </a:solidFill>
            </a:endParaRPr>
          </a:p>
        </p:txBody>
      </p:sp>
      <p:sp>
        <p:nvSpPr>
          <p:cNvPr id="3" name="Footer Placeholder 2"/>
          <p:cNvSpPr>
            <a:spLocks noGrp="1"/>
          </p:cNvSpPr>
          <p:nvPr>
            <p:ph type="ftr" sz="quarter" idx="11"/>
          </p:nvPr>
        </p:nvSpPr>
        <p:spPr>
          <a:xfrm>
            <a:off x="-654550" y="6384289"/>
            <a:ext cx="4114800" cy="365125"/>
          </a:xfrm>
        </p:spPr>
        <p:txBody>
          <a:bodyPr/>
          <a:lstStyle/>
          <a:p>
            <a:r>
              <a:rPr lang="en-US" dirty="0" smtClean="0"/>
              <a:t>EECT 101 Lab Notebook</a:t>
            </a:r>
            <a:endParaRPr lang="en-US" dirty="0"/>
          </a:p>
        </p:txBody>
      </p:sp>
      <p:sp>
        <p:nvSpPr>
          <p:cNvPr id="4" name="Slide Number Placeholder 3"/>
          <p:cNvSpPr>
            <a:spLocks noGrp="1"/>
          </p:cNvSpPr>
          <p:nvPr>
            <p:ph type="sldNum" sz="quarter" idx="12"/>
          </p:nvPr>
        </p:nvSpPr>
        <p:spPr/>
        <p:txBody>
          <a:bodyPr/>
          <a:lstStyle/>
          <a:p>
            <a:fld id="{B205E3D1-8C80-40C9-AABD-810F903285A1}" type="slidenum">
              <a:rPr lang="en-US" smtClean="0"/>
              <a:t>16</a:t>
            </a:fld>
            <a:endParaRPr lang="en-US" dirty="0"/>
          </a:p>
        </p:txBody>
      </p:sp>
      <p:pic>
        <p:nvPicPr>
          <p:cNvPr id="8" name="Picture 7"/>
          <p:cNvPicPr>
            <a:picLocks noChangeAspect="1"/>
          </p:cNvPicPr>
          <p:nvPr/>
        </p:nvPicPr>
        <p:blipFill>
          <a:blip r:embed="rId2"/>
          <a:stretch>
            <a:fillRect/>
          </a:stretch>
        </p:blipFill>
        <p:spPr>
          <a:xfrm>
            <a:off x="166015" y="2372498"/>
            <a:ext cx="5795794" cy="3315708"/>
          </a:xfrm>
          <a:prstGeom prst="rect">
            <a:avLst/>
          </a:prstGeom>
        </p:spPr>
      </p:pic>
      <p:pic>
        <p:nvPicPr>
          <p:cNvPr id="9" name="Picture 8"/>
          <p:cNvPicPr>
            <a:picLocks noChangeAspect="1"/>
          </p:cNvPicPr>
          <p:nvPr/>
        </p:nvPicPr>
        <p:blipFill>
          <a:blip r:embed="rId3"/>
          <a:stretch>
            <a:fillRect/>
          </a:stretch>
        </p:blipFill>
        <p:spPr>
          <a:xfrm>
            <a:off x="6159883" y="2372498"/>
            <a:ext cx="5909659" cy="3384022"/>
          </a:xfrm>
          <a:prstGeom prst="rect">
            <a:avLst/>
          </a:prstGeom>
        </p:spPr>
      </p:pic>
      <p:sp>
        <p:nvSpPr>
          <p:cNvPr id="5" name="TextBox 4"/>
          <p:cNvSpPr txBox="1"/>
          <p:nvPr/>
        </p:nvSpPr>
        <p:spPr>
          <a:xfrm>
            <a:off x="2828110" y="2003166"/>
            <a:ext cx="471604" cy="369332"/>
          </a:xfrm>
          <a:prstGeom prst="rect">
            <a:avLst/>
          </a:prstGeom>
          <a:noFill/>
        </p:spPr>
        <p:txBody>
          <a:bodyPr wrap="none" rtlCol="0">
            <a:spAutoFit/>
          </a:bodyPr>
          <a:lstStyle/>
          <a:p>
            <a:r>
              <a:rPr lang="en-US" b="1" dirty="0" smtClean="0">
                <a:solidFill>
                  <a:schemeClr val="accent1">
                    <a:lumMod val="75000"/>
                  </a:schemeClr>
                </a:solidFill>
              </a:rPr>
              <a:t>1 1</a:t>
            </a:r>
            <a:endParaRPr lang="en-US" b="1" dirty="0">
              <a:solidFill>
                <a:schemeClr val="accent1">
                  <a:lumMod val="75000"/>
                </a:schemeClr>
              </a:solidFill>
            </a:endParaRPr>
          </a:p>
        </p:txBody>
      </p:sp>
      <p:sp>
        <p:nvSpPr>
          <p:cNvPr id="6" name="TextBox 5"/>
          <p:cNvSpPr txBox="1"/>
          <p:nvPr/>
        </p:nvSpPr>
        <p:spPr>
          <a:xfrm>
            <a:off x="8878910" y="2105852"/>
            <a:ext cx="471604" cy="369332"/>
          </a:xfrm>
          <a:prstGeom prst="rect">
            <a:avLst/>
          </a:prstGeom>
          <a:noFill/>
        </p:spPr>
        <p:txBody>
          <a:bodyPr wrap="none" rtlCol="0">
            <a:spAutoFit/>
          </a:bodyPr>
          <a:lstStyle/>
          <a:p>
            <a:r>
              <a:rPr lang="en-US" b="1" dirty="0" smtClean="0">
                <a:solidFill>
                  <a:schemeClr val="accent1">
                    <a:lumMod val="75000"/>
                  </a:schemeClr>
                </a:solidFill>
              </a:rPr>
              <a:t>0 0</a:t>
            </a:r>
            <a:endParaRPr lang="en-US" b="1" dirty="0">
              <a:solidFill>
                <a:schemeClr val="accent1">
                  <a:lumMod val="75000"/>
                </a:schemeClr>
              </a:solidFill>
            </a:endParaRPr>
          </a:p>
        </p:txBody>
      </p:sp>
    </p:spTree>
    <p:extLst>
      <p:ext uri="{BB962C8B-B14F-4D97-AF65-F5344CB8AC3E}">
        <p14:creationId xmlns:p14="http://schemas.microsoft.com/office/powerpoint/2010/main" val="2033533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accent1">
                    <a:lumMod val="60000"/>
                    <a:lumOff val="40000"/>
                  </a:schemeClr>
                </a:solidFill>
              </a:rPr>
              <a:t>Lab 2 – NAND </a:t>
            </a:r>
            <a:r>
              <a:rPr lang="en-US" b="1" dirty="0" smtClean="0">
                <a:solidFill>
                  <a:schemeClr val="accent1">
                    <a:lumMod val="60000"/>
                    <a:lumOff val="40000"/>
                  </a:schemeClr>
                </a:solidFill>
              </a:rPr>
              <a:t>Alternative</a:t>
            </a:r>
            <a:br>
              <a:rPr lang="en-US" b="1" dirty="0" smtClean="0">
                <a:solidFill>
                  <a:schemeClr val="accent1">
                    <a:lumMod val="60000"/>
                    <a:lumOff val="40000"/>
                  </a:schemeClr>
                </a:solidFill>
              </a:rPr>
            </a:br>
            <a:r>
              <a:rPr lang="en-US" b="1" dirty="0" smtClean="0">
                <a:solidFill>
                  <a:schemeClr val="accent1">
                    <a:lumMod val="60000"/>
                    <a:lumOff val="40000"/>
                  </a:schemeClr>
                </a:solidFill>
              </a:rPr>
              <a:t>(</a:t>
            </a:r>
            <a:r>
              <a:rPr lang="en-US" b="1" dirty="0">
                <a:solidFill>
                  <a:schemeClr val="accent1">
                    <a:lumMod val="60000"/>
                    <a:lumOff val="40000"/>
                  </a:schemeClr>
                </a:solidFill>
              </a:rPr>
              <a:t>Multisim</a:t>
            </a:r>
            <a:r>
              <a:rPr lang="en-US" b="1" dirty="0" smtClean="0">
                <a:solidFill>
                  <a:schemeClr val="accent1">
                    <a:lumMod val="60000"/>
                    <a:lumOff val="40000"/>
                  </a:schemeClr>
                </a:solidFill>
              </a:rPr>
              <a:t>)</a:t>
            </a:r>
            <a:endParaRPr lang="en-US" b="1" dirty="0">
              <a:solidFill>
                <a:schemeClr val="accent1">
                  <a:lumMod val="60000"/>
                  <a:lumOff val="40000"/>
                </a:schemeClr>
              </a:solidFill>
            </a:endParaRPr>
          </a:p>
        </p:txBody>
      </p:sp>
      <p:sp>
        <p:nvSpPr>
          <p:cNvPr id="3" name="Footer Placeholder 2"/>
          <p:cNvSpPr>
            <a:spLocks noGrp="1"/>
          </p:cNvSpPr>
          <p:nvPr>
            <p:ph type="ftr" sz="quarter" idx="11"/>
          </p:nvPr>
        </p:nvSpPr>
        <p:spPr>
          <a:xfrm>
            <a:off x="-801848" y="6379012"/>
            <a:ext cx="4114800" cy="365125"/>
          </a:xfrm>
        </p:spPr>
        <p:txBody>
          <a:bodyPr/>
          <a:lstStyle/>
          <a:p>
            <a:r>
              <a:rPr lang="en-US" dirty="0" smtClean="0"/>
              <a:t>EECT 101 Lab Notebook</a:t>
            </a:r>
            <a:endParaRPr lang="en-US" dirty="0"/>
          </a:p>
        </p:txBody>
      </p:sp>
      <p:sp>
        <p:nvSpPr>
          <p:cNvPr id="4" name="Slide Number Placeholder 3"/>
          <p:cNvSpPr>
            <a:spLocks noGrp="1"/>
          </p:cNvSpPr>
          <p:nvPr>
            <p:ph type="sldNum" sz="quarter" idx="12"/>
          </p:nvPr>
        </p:nvSpPr>
        <p:spPr/>
        <p:txBody>
          <a:bodyPr/>
          <a:lstStyle/>
          <a:p>
            <a:fld id="{B205E3D1-8C80-40C9-AABD-810F903285A1}" type="slidenum">
              <a:rPr lang="en-US" smtClean="0"/>
              <a:t>17</a:t>
            </a:fld>
            <a:endParaRPr lang="en-US"/>
          </a:p>
        </p:txBody>
      </p:sp>
      <p:pic>
        <p:nvPicPr>
          <p:cNvPr id="7" name="Picture 6"/>
          <p:cNvPicPr>
            <a:picLocks noChangeAspect="1"/>
          </p:cNvPicPr>
          <p:nvPr/>
        </p:nvPicPr>
        <p:blipFill>
          <a:blip r:embed="rId2"/>
          <a:stretch>
            <a:fillRect/>
          </a:stretch>
        </p:blipFill>
        <p:spPr>
          <a:xfrm>
            <a:off x="189470" y="2298357"/>
            <a:ext cx="5765495" cy="3332252"/>
          </a:xfrm>
          <a:prstGeom prst="rect">
            <a:avLst/>
          </a:prstGeom>
        </p:spPr>
      </p:pic>
      <p:pic>
        <p:nvPicPr>
          <p:cNvPr id="8" name="Picture 7"/>
          <p:cNvPicPr>
            <a:picLocks noChangeAspect="1"/>
          </p:cNvPicPr>
          <p:nvPr/>
        </p:nvPicPr>
        <p:blipFill>
          <a:blip r:embed="rId3"/>
          <a:stretch>
            <a:fillRect/>
          </a:stretch>
        </p:blipFill>
        <p:spPr>
          <a:xfrm>
            <a:off x="6359747" y="2298357"/>
            <a:ext cx="5725161" cy="3263074"/>
          </a:xfrm>
          <a:prstGeom prst="rect">
            <a:avLst/>
          </a:prstGeom>
        </p:spPr>
      </p:pic>
      <p:sp>
        <p:nvSpPr>
          <p:cNvPr id="5" name="TextBox 4"/>
          <p:cNvSpPr txBox="1"/>
          <p:nvPr/>
        </p:nvSpPr>
        <p:spPr>
          <a:xfrm>
            <a:off x="3072217" y="1929025"/>
            <a:ext cx="471604" cy="369332"/>
          </a:xfrm>
          <a:prstGeom prst="rect">
            <a:avLst/>
          </a:prstGeom>
          <a:noFill/>
        </p:spPr>
        <p:txBody>
          <a:bodyPr wrap="none" rtlCol="0">
            <a:spAutoFit/>
          </a:bodyPr>
          <a:lstStyle/>
          <a:p>
            <a:r>
              <a:rPr lang="en-US" b="1" dirty="0" smtClean="0">
                <a:solidFill>
                  <a:schemeClr val="accent1">
                    <a:lumMod val="75000"/>
                  </a:schemeClr>
                </a:solidFill>
              </a:rPr>
              <a:t>0 1</a:t>
            </a:r>
            <a:endParaRPr lang="en-US" b="1" dirty="0">
              <a:solidFill>
                <a:schemeClr val="accent1">
                  <a:lumMod val="75000"/>
                </a:schemeClr>
              </a:solidFill>
            </a:endParaRPr>
          </a:p>
        </p:txBody>
      </p:sp>
      <p:sp>
        <p:nvSpPr>
          <p:cNvPr id="6" name="TextBox 5"/>
          <p:cNvSpPr txBox="1"/>
          <p:nvPr/>
        </p:nvSpPr>
        <p:spPr>
          <a:xfrm>
            <a:off x="9746398" y="1929025"/>
            <a:ext cx="471604" cy="369332"/>
          </a:xfrm>
          <a:prstGeom prst="rect">
            <a:avLst/>
          </a:prstGeom>
          <a:noFill/>
        </p:spPr>
        <p:txBody>
          <a:bodyPr wrap="none" rtlCol="0">
            <a:spAutoFit/>
          </a:bodyPr>
          <a:lstStyle/>
          <a:p>
            <a:r>
              <a:rPr lang="en-US" b="1" dirty="0" smtClean="0">
                <a:solidFill>
                  <a:schemeClr val="accent1">
                    <a:lumMod val="75000"/>
                  </a:schemeClr>
                </a:solidFill>
              </a:rPr>
              <a:t>1 0</a:t>
            </a:r>
            <a:endParaRPr lang="en-US" b="1" dirty="0">
              <a:solidFill>
                <a:schemeClr val="accent1">
                  <a:lumMod val="75000"/>
                </a:schemeClr>
              </a:solidFill>
            </a:endParaRPr>
          </a:p>
        </p:txBody>
      </p:sp>
    </p:spTree>
    <p:extLst>
      <p:ext uri="{BB962C8B-B14F-4D97-AF65-F5344CB8AC3E}">
        <p14:creationId xmlns:p14="http://schemas.microsoft.com/office/powerpoint/2010/main" val="33036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pPr algn="ctr"/>
            <a:r>
              <a:rPr lang="en-US" sz="4000" b="1" dirty="0">
                <a:solidFill>
                  <a:schemeClr val="accent1">
                    <a:lumMod val="60000"/>
                    <a:lumOff val="40000"/>
                  </a:schemeClr>
                </a:solidFill>
              </a:rPr>
              <a:t>Lab 2 – NAND Alternative</a:t>
            </a:r>
          </a:p>
        </p:txBody>
      </p:sp>
      <p:sp>
        <p:nvSpPr>
          <p:cNvPr id="3" name="Content Placeholder 2"/>
          <p:cNvSpPr>
            <a:spLocks noGrp="1"/>
          </p:cNvSpPr>
          <p:nvPr>
            <p:ph idx="1"/>
          </p:nvPr>
        </p:nvSpPr>
        <p:spPr>
          <a:xfrm>
            <a:off x="838200" y="1422400"/>
            <a:ext cx="10515600" cy="4754563"/>
          </a:xfrm>
        </p:spPr>
        <p:txBody>
          <a:bodyPr>
            <a:normAutofit/>
          </a:bodyPr>
          <a:lstStyle/>
          <a:p>
            <a:pPr marL="0" indent="0" algn="ctr">
              <a:buNone/>
            </a:pPr>
            <a:r>
              <a:rPr lang="en-US" u="sng" dirty="0" smtClean="0">
                <a:solidFill>
                  <a:schemeClr val="accent1">
                    <a:lumMod val="60000"/>
                    <a:lumOff val="40000"/>
                  </a:schemeClr>
                </a:solidFill>
              </a:rPr>
              <a:t>Pictures</a:t>
            </a:r>
          </a:p>
          <a:p>
            <a:pPr marL="0" indent="0" algn="ctr">
              <a:buNone/>
            </a:pPr>
            <a:endParaRPr lang="en-US" dirty="0"/>
          </a:p>
        </p:txBody>
      </p:sp>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112-50C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18</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313596" y="2056859"/>
            <a:ext cx="5075668" cy="3806751"/>
          </a:xfrm>
          <a:prstGeom prst="rect">
            <a:avLst/>
          </a:prstGeom>
        </p:spPr>
      </p:pic>
      <p:pic>
        <p:nvPicPr>
          <p:cNvPr id="8" name="Picture 7"/>
          <p:cNvPicPr>
            <a:picLocks noChangeAspect="1"/>
          </p:cNvPicPr>
          <p:nvPr/>
        </p:nvPicPr>
        <p:blipFill>
          <a:blip r:embed="rId3"/>
          <a:stretch>
            <a:fillRect/>
          </a:stretch>
        </p:blipFill>
        <p:spPr>
          <a:xfrm>
            <a:off x="1361045" y="1422400"/>
            <a:ext cx="3707166" cy="4933950"/>
          </a:xfrm>
          <a:prstGeom prst="rect">
            <a:avLst/>
          </a:prstGeom>
        </p:spPr>
      </p:pic>
    </p:spTree>
    <p:extLst>
      <p:ext uri="{BB962C8B-B14F-4D97-AF65-F5344CB8AC3E}">
        <p14:creationId xmlns:p14="http://schemas.microsoft.com/office/powerpoint/2010/main" val="452731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740204" y="3734088"/>
            <a:ext cx="3728173" cy="2622262"/>
          </a:xfrm>
          <a:prstGeom prst="rect">
            <a:avLst/>
          </a:prstGeom>
        </p:spPr>
      </p:pic>
      <p:sp>
        <p:nvSpPr>
          <p:cNvPr id="2" name="Title 1"/>
          <p:cNvSpPr>
            <a:spLocks noGrp="1"/>
          </p:cNvSpPr>
          <p:nvPr>
            <p:ph type="title"/>
          </p:nvPr>
        </p:nvSpPr>
        <p:spPr/>
        <p:txBody>
          <a:bodyPr/>
          <a:lstStyle/>
          <a:p>
            <a:pPr algn="ctr"/>
            <a:r>
              <a:rPr lang="en-US" b="1" dirty="0">
                <a:solidFill>
                  <a:schemeClr val="accent1">
                    <a:lumMod val="60000"/>
                    <a:lumOff val="40000"/>
                  </a:schemeClr>
                </a:solidFill>
              </a:rPr>
              <a:t>Lab 2 – NAND </a:t>
            </a:r>
            <a:r>
              <a:rPr lang="en-US" b="1" dirty="0" smtClean="0">
                <a:solidFill>
                  <a:schemeClr val="accent1">
                    <a:lumMod val="60000"/>
                    <a:lumOff val="40000"/>
                  </a:schemeClr>
                </a:solidFill>
              </a:rPr>
              <a:t>Alternative</a:t>
            </a:r>
            <a:br>
              <a:rPr lang="en-US" b="1" dirty="0" smtClean="0">
                <a:solidFill>
                  <a:schemeClr val="accent1">
                    <a:lumMod val="60000"/>
                    <a:lumOff val="40000"/>
                  </a:schemeClr>
                </a:solidFill>
              </a:rPr>
            </a:br>
            <a:r>
              <a:rPr lang="en-US" b="1" dirty="0" smtClean="0">
                <a:solidFill>
                  <a:schemeClr val="accent1">
                    <a:lumMod val="60000"/>
                    <a:lumOff val="40000"/>
                  </a:schemeClr>
                </a:solidFill>
              </a:rPr>
              <a:t>(</a:t>
            </a:r>
            <a:r>
              <a:rPr lang="en-US" b="1" dirty="0">
                <a:solidFill>
                  <a:schemeClr val="accent1">
                    <a:lumMod val="60000"/>
                    <a:lumOff val="40000"/>
                  </a:schemeClr>
                </a:solidFill>
              </a:rPr>
              <a:t>Observation</a:t>
            </a:r>
            <a:r>
              <a:rPr lang="en-US" b="1" dirty="0" smtClean="0">
                <a:solidFill>
                  <a:schemeClr val="accent1">
                    <a:lumMod val="60000"/>
                    <a:lumOff val="40000"/>
                  </a:schemeClr>
                </a:solidFill>
              </a:rPr>
              <a:t>) </a:t>
            </a:r>
            <a:endParaRPr lang="en-US" b="1" dirty="0">
              <a:solidFill>
                <a:schemeClr val="accent1">
                  <a:lumMod val="60000"/>
                  <a:lumOff val="40000"/>
                </a:schemeClr>
              </a:solidFill>
            </a:endParaRPr>
          </a:p>
        </p:txBody>
      </p:sp>
      <p:sp>
        <p:nvSpPr>
          <p:cNvPr id="3" name="Footer Placeholder 2"/>
          <p:cNvSpPr>
            <a:spLocks noGrp="1"/>
          </p:cNvSpPr>
          <p:nvPr>
            <p:ph type="ftr" sz="quarter" idx="11"/>
          </p:nvPr>
        </p:nvSpPr>
        <p:spPr/>
        <p:txBody>
          <a:bodyPr/>
          <a:lstStyle/>
          <a:p>
            <a:r>
              <a:rPr lang="en-US" smtClean="0"/>
              <a:t>EECT 101 Lab Notebook</a:t>
            </a:r>
            <a:endParaRPr lang="en-US"/>
          </a:p>
        </p:txBody>
      </p:sp>
      <p:sp>
        <p:nvSpPr>
          <p:cNvPr id="4" name="Slide Number Placeholder 3"/>
          <p:cNvSpPr>
            <a:spLocks noGrp="1"/>
          </p:cNvSpPr>
          <p:nvPr>
            <p:ph type="sldNum" sz="quarter" idx="12"/>
          </p:nvPr>
        </p:nvSpPr>
        <p:spPr/>
        <p:txBody>
          <a:bodyPr/>
          <a:lstStyle/>
          <a:p>
            <a:fld id="{B205E3D1-8C80-40C9-AABD-810F903285A1}" type="slidenum">
              <a:rPr lang="en-US" smtClean="0"/>
              <a:t>19</a:t>
            </a:fld>
            <a:endParaRPr lang="en-US"/>
          </a:p>
        </p:txBody>
      </p:sp>
      <p:sp>
        <p:nvSpPr>
          <p:cNvPr id="5" name="TextBox 4"/>
          <p:cNvSpPr txBox="1"/>
          <p:nvPr/>
        </p:nvSpPr>
        <p:spPr>
          <a:xfrm>
            <a:off x="2400085" y="2025446"/>
            <a:ext cx="8350294" cy="2554545"/>
          </a:xfrm>
          <a:prstGeom prst="rect">
            <a:avLst/>
          </a:prstGeom>
          <a:noFill/>
        </p:spPr>
        <p:txBody>
          <a:bodyPr wrap="square" rtlCol="0">
            <a:spAutoFit/>
          </a:bodyPr>
          <a:lstStyle/>
          <a:p>
            <a:pPr marL="285750" indent="-285750">
              <a:buFontTx/>
              <a:buChar char="-"/>
            </a:pPr>
            <a:r>
              <a:rPr lang="en-US" sz="3200" dirty="0" smtClean="0">
                <a:solidFill>
                  <a:schemeClr val="accent1">
                    <a:lumMod val="75000"/>
                  </a:schemeClr>
                </a:solidFill>
              </a:rPr>
              <a:t>V1 and V2 were opposites with one another, while V3 was equal to V4.</a:t>
            </a:r>
          </a:p>
          <a:p>
            <a:pPr marL="285750" indent="-285750">
              <a:buFontTx/>
              <a:buChar char="-"/>
            </a:pPr>
            <a:endParaRPr lang="en-US" sz="3200" dirty="0" smtClean="0">
              <a:solidFill>
                <a:schemeClr val="accent1">
                  <a:lumMod val="75000"/>
                </a:schemeClr>
              </a:solidFill>
            </a:endParaRPr>
          </a:p>
          <a:p>
            <a:pPr marL="285750" indent="-285750">
              <a:buFontTx/>
              <a:buChar char="-"/>
            </a:pPr>
            <a:r>
              <a:rPr lang="en-US" sz="3200" dirty="0" smtClean="0">
                <a:solidFill>
                  <a:schemeClr val="accent1">
                    <a:lumMod val="75000"/>
                  </a:schemeClr>
                </a:solidFill>
              </a:rPr>
              <a:t>4.8V was the highest measurement taken, which was from the AND gate.</a:t>
            </a:r>
            <a:endParaRPr lang="en-US" sz="3200" dirty="0">
              <a:solidFill>
                <a:schemeClr val="accent1">
                  <a:lumMod val="75000"/>
                </a:schemeClr>
              </a:solidFill>
            </a:endParaRPr>
          </a:p>
        </p:txBody>
      </p:sp>
    </p:spTree>
    <p:extLst>
      <p:ext uri="{BB962C8B-B14F-4D97-AF65-F5344CB8AC3E}">
        <p14:creationId xmlns:p14="http://schemas.microsoft.com/office/powerpoint/2010/main" val="752225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57959" y="204475"/>
            <a:ext cx="8517088" cy="6334436"/>
          </a:xfrm>
          <a:prstGeom prst="rect">
            <a:avLst/>
          </a:prstGeom>
        </p:spPr>
      </p:pic>
      <p:sp>
        <p:nvSpPr>
          <p:cNvPr id="2" name="Title 1"/>
          <p:cNvSpPr>
            <a:spLocks noGrp="1"/>
          </p:cNvSpPr>
          <p:nvPr>
            <p:ph type="title"/>
          </p:nvPr>
        </p:nvSpPr>
        <p:spPr>
          <a:xfrm>
            <a:off x="3097160" y="509998"/>
            <a:ext cx="5899355" cy="788667"/>
          </a:xfrm>
        </p:spPr>
        <p:txBody>
          <a:bodyPr/>
          <a:lstStyle/>
          <a:p>
            <a:pPr algn="ctr"/>
            <a:r>
              <a:rPr lang="en-US" b="1" dirty="0" smtClean="0">
                <a:solidFill>
                  <a:srgbClr val="C00000"/>
                </a:solidFill>
              </a:rPr>
              <a:t>Table of Contents</a:t>
            </a:r>
            <a:endParaRPr lang="en-US" b="1" dirty="0">
              <a:solidFill>
                <a:srgbClr val="C00000"/>
              </a:solidFill>
            </a:endParaRPr>
          </a:p>
        </p:txBody>
      </p:sp>
      <p:sp>
        <p:nvSpPr>
          <p:cNvPr id="3" name="Content Placeholder 2"/>
          <p:cNvSpPr>
            <a:spLocks noGrp="1"/>
          </p:cNvSpPr>
          <p:nvPr>
            <p:ph idx="1"/>
          </p:nvPr>
        </p:nvSpPr>
        <p:spPr>
          <a:xfrm>
            <a:off x="2918626" y="1390095"/>
            <a:ext cx="6256421" cy="3130826"/>
          </a:xfrm>
        </p:spPr>
        <p:txBody>
          <a:bodyPr>
            <a:noAutofit/>
          </a:bodyPr>
          <a:lstStyle/>
          <a:p>
            <a:pPr marL="0" indent="0">
              <a:buNone/>
            </a:pPr>
            <a:r>
              <a:rPr lang="en-US" sz="1600" dirty="0" smtClean="0">
                <a:ln w="0"/>
                <a:solidFill>
                  <a:schemeClr val="accent2">
                    <a:lumMod val="75000"/>
                  </a:schemeClr>
                </a:solidFill>
                <a:effectLst>
                  <a:outerShdw blurRad="38100" dist="25400" dir="5400000" algn="ctr" rotWithShape="0">
                    <a:srgbClr val="6E747A">
                      <a:alpha val="43000"/>
                    </a:srgbClr>
                  </a:outerShdw>
                </a:effectLst>
              </a:rPr>
              <a:t>Lab 1 – AND, OR					3</a:t>
            </a:r>
          </a:p>
          <a:p>
            <a:pPr marL="0" indent="0">
              <a:buNone/>
            </a:pPr>
            <a:r>
              <a:rPr lang="en-US" sz="1600" dirty="0" smtClean="0">
                <a:ln w="0"/>
                <a:solidFill>
                  <a:schemeClr val="accent2">
                    <a:lumMod val="75000"/>
                  </a:schemeClr>
                </a:solidFill>
                <a:effectLst>
                  <a:outerShdw blurRad="38100" dist="25400" dir="5400000" algn="ctr" rotWithShape="0">
                    <a:srgbClr val="6E747A">
                      <a:alpha val="43000"/>
                    </a:srgbClr>
                  </a:outerShdw>
                </a:effectLst>
              </a:rPr>
              <a:t>Lab 2 – NAND Alternative				13</a:t>
            </a:r>
          </a:p>
          <a:p>
            <a:pPr marL="0" indent="0">
              <a:buNone/>
            </a:pPr>
            <a:r>
              <a:rPr lang="en-US" sz="1600" dirty="0" smtClean="0">
                <a:ln w="0"/>
                <a:solidFill>
                  <a:schemeClr val="accent2">
                    <a:lumMod val="75000"/>
                  </a:schemeClr>
                </a:solidFill>
                <a:effectLst>
                  <a:outerShdw blurRad="38100" dist="25400" dir="5400000" algn="ctr" rotWithShape="0">
                    <a:srgbClr val="6E747A">
                      <a:alpha val="43000"/>
                    </a:srgbClr>
                  </a:outerShdw>
                </a:effectLst>
              </a:rPr>
              <a:t>Lab 3 – NAND Equivalence 				21</a:t>
            </a:r>
          </a:p>
          <a:p>
            <a:pPr marL="0" indent="0">
              <a:buNone/>
            </a:pPr>
            <a:r>
              <a:rPr lang="en-US" sz="1600" dirty="0" smtClean="0">
                <a:ln w="0"/>
                <a:solidFill>
                  <a:schemeClr val="accent2">
                    <a:lumMod val="75000"/>
                  </a:schemeClr>
                </a:solidFill>
                <a:effectLst>
                  <a:outerShdw blurRad="38100" dist="25400" dir="5400000" algn="ctr" rotWithShape="0">
                    <a:srgbClr val="6E747A">
                      <a:alpha val="43000"/>
                    </a:srgbClr>
                  </a:outerShdw>
                </a:effectLst>
              </a:rPr>
              <a:t>Lab 4 – </a:t>
            </a:r>
            <a:r>
              <a:rPr lang="en-US" sz="1600" dirty="0">
                <a:ln w="0"/>
                <a:solidFill>
                  <a:schemeClr val="accent2">
                    <a:lumMod val="75000"/>
                  </a:schemeClr>
                </a:solidFill>
                <a:effectLst>
                  <a:outerShdw blurRad="38100" dist="25400" dir="5400000" algn="ctr" rotWithShape="0">
                    <a:srgbClr val="6E747A">
                      <a:alpha val="43000"/>
                    </a:srgbClr>
                  </a:outerShdw>
                </a:effectLst>
              </a:rPr>
              <a:t>Car Alarm</a:t>
            </a:r>
            <a:r>
              <a:rPr lang="en-US" sz="1600" dirty="0" smtClean="0">
                <a:ln w="0"/>
                <a:solidFill>
                  <a:schemeClr val="accent2">
                    <a:lumMod val="75000"/>
                  </a:schemeClr>
                </a:solidFill>
                <a:effectLst>
                  <a:outerShdw blurRad="38100" dist="25400" dir="5400000" algn="ctr" rotWithShape="0">
                    <a:srgbClr val="6E747A">
                      <a:alpha val="43000"/>
                    </a:srgbClr>
                  </a:outerShdw>
                </a:effectLst>
              </a:rPr>
              <a:t>				                    28</a:t>
            </a:r>
          </a:p>
          <a:p>
            <a:pPr marL="0" indent="0">
              <a:buNone/>
            </a:pPr>
            <a:r>
              <a:rPr lang="en-US" sz="1600" dirty="0" smtClean="0">
                <a:ln w="0"/>
                <a:solidFill>
                  <a:schemeClr val="accent2">
                    <a:lumMod val="75000"/>
                  </a:schemeClr>
                </a:solidFill>
                <a:effectLst>
                  <a:outerShdw blurRad="38100" dist="25400" dir="5400000" algn="ctr" rotWithShape="0">
                    <a:srgbClr val="6E747A">
                      <a:alpha val="43000"/>
                    </a:srgbClr>
                  </a:outerShdw>
                </a:effectLst>
              </a:rPr>
              <a:t>Lab 5 – Flip Flops                      		                                        35</a:t>
            </a:r>
          </a:p>
          <a:p>
            <a:pPr marL="0" indent="0">
              <a:buNone/>
            </a:pPr>
            <a:r>
              <a:rPr lang="en-US" sz="1600" dirty="0" smtClean="0">
                <a:ln w="0"/>
                <a:solidFill>
                  <a:schemeClr val="accent2">
                    <a:lumMod val="75000"/>
                  </a:schemeClr>
                </a:solidFill>
                <a:effectLst>
                  <a:outerShdw blurRad="38100" dist="25400" dir="5400000" algn="ctr" rotWithShape="0">
                    <a:srgbClr val="6E747A">
                      <a:alpha val="43000"/>
                    </a:srgbClr>
                  </a:outerShdw>
                </a:effectLst>
              </a:rPr>
              <a:t>Lab 6 – 4 Bit Counter                         		                    43</a:t>
            </a:r>
          </a:p>
          <a:p>
            <a:pPr marL="0" indent="0">
              <a:buNone/>
            </a:pPr>
            <a:r>
              <a:rPr lang="en-US" sz="1600" dirty="0" smtClean="0">
                <a:ln w="0"/>
                <a:solidFill>
                  <a:schemeClr val="accent2">
                    <a:lumMod val="75000"/>
                  </a:schemeClr>
                </a:solidFill>
                <a:effectLst>
                  <a:outerShdw blurRad="38100" dist="25400" dir="5400000" algn="ctr" rotWithShape="0">
                    <a:srgbClr val="6E747A">
                      <a:alpha val="43000"/>
                    </a:srgbClr>
                  </a:outerShdw>
                </a:effectLst>
              </a:rPr>
              <a:t>Lab 7a – BASIC Stamp Single </a:t>
            </a:r>
            <a:r>
              <a:rPr lang="en-US" sz="1600" dirty="0" err="1">
                <a:ln w="0"/>
                <a:solidFill>
                  <a:schemeClr val="accent2">
                    <a:lumMod val="75000"/>
                  </a:schemeClr>
                </a:solidFill>
                <a:effectLst>
                  <a:outerShdw blurRad="38100" dist="25400" dir="5400000" algn="ctr" rotWithShape="0">
                    <a:srgbClr val="6E747A">
                      <a:alpha val="43000"/>
                    </a:srgbClr>
                  </a:outerShdw>
                </a:effectLst>
              </a:rPr>
              <a:t>Input/Output</a:t>
            </a:r>
            <a:r>
              <a:rPr lang="en-US" sz="1600" dirty="0" smtClean="0">
                <a:ln w="0"/>
                <a:solidFill>
                  <a:schemeClr val="accent2">
                    <a:lumMod val="75000"/>
                  </a:schemeClr>
                </a:solidFill>
                <a:effectLst>
                  <a:outerShdw blurRad="38100" dist="25400" dir="5400000" algn="ctr" rotWithShape="0">
                    <a:srgbClr val="6E747A">
                      <a:alpha val="43000"/>
                    </a:srgbClr>
                  </a:outerShdw>
                </a:effectLst>
              </a:rPr>
              <a:t>		                    54</a:t>
            </a:r>
          </a:p>
          <a:p>
            <a:pPr marL="0" indent="0">
              <a:buNone/>
            </a:pPr>
            <a:r>
              <a:rPr lang="en-US" sz="1600" dirty="0" smtClean="0">
                <a:ln w="0"/>
                <a:solidFill>
                  <a:schemeClr val="accent2">
                    <a:lumMod val="75000"/>
                  </a:schemeClr>
                </a:solidFill>
                <a:effectLst>
                  <a:outerShdw blurRad="38100" dist="25400" dir="5400000" algn="ctr" rotWithShape="0">
                    <a:srgbClr val="6E747A">
                      <a:alpha val="43000"/>
                    </a:srgbClr>
                  </a:outerShdw>
                </a:effectLst>
              </a:rPr>
              <a:t>Lab 7b – BASIC </a:t>
            </a:r>
            <a:r>
              <a:rPr lang="en-US" sz="1600" dirty="0">
                <a:ln w="0"/>
                <a:solidFill>
                  <a:schemeClr val="accent2">
                    <a:lumMod val="75000"/>
                  </a:schemeClr>
                </a:solidFill>
                <a:effectLst>
                  <a:outerShdw blurRad="38100" dist="25400" dir="5400000" algn="ctr" rotWithShape="0">
                    <a:srgbClr val="6E747A">
                      <a:alpha val="43000"/>
                    </a:srgbClr>
                  </a:outerShdw>
                </a:effectLst>
              </a:rPr>
              <a:t>Stamp Temp Sensor/Heater</a:t>
            </a:r>
            <a:r>
              <a:rPr lang="en-US" sz="1600" dirty="0" smtClean="0">
                <a:ln w="0"/>
                <a:solidFill>
                  <a:schemeClr val="accent2">
                    <a:lumMod val="75000"/>
                  </a:schemeClr>
                </a:solidFill>
                <a:effectLst>
                  <a:outerShdw blurRad="38100" dist="25400" dir="5400000" algn="ctr" rotWithShape="0">
                    <a:srgbClr val="6E747A">
                      <a:alpha val="43000"/>
                    </a:srgbClr>
                  </a:outerShdw>
                </a:effectLst>
              </a:rPr>
              <a:t>	                                       </a:t>
            </a:r>
            <a:r>
              <a:rPr lang="en-US" sz="1600" dirty="0">
                <a:ln w="0"/>
                <a:solidFill>
                  <a:schemeClr val="accent2">
                    <a:lumMod val="75000"/>
                  </a:schemeClr>
                </a:solidFill>
                <a:effectLst>
                  <a:outerShdw blurRad="38100" dist="25400" dir="5400000" algn="ctr" rotWithShape="0">
                    <a:srgbClr val="6E747A">
                      <a:alpha val="43000"/>
                    </a:srgbClr>
                  </a:outerShdw>
                </a:effectLst>
              </a:rPr>
              <a:t> </a:t>
            </a:r>
            <a:r>
              <a:rPr lang="en-US" sz="1600" dirty="0" smtClean="0">
                <a:ln w="0"/>
                <a:solidFill>
                  <a:schemeClr val="accent2">
                    <a:lumMod val="75000"/>
                  </a:schemeClr>
                </a:solidFill>
                <a:effectLst>
                  <a:outerShdw blurRad="38100" dist="25400" dir="5400000" algn="ctr" rotWithShape="0">
                    <a:srgbClr val="6E747A">
                      <a:alpha val="43000"/>
                    </a:srgbClr>
                  </a:outerShdw>
                </a:effectLst>
              </a:rPr>
              <a:t>61</a:t>
            </a:r>
          </a:p>
          <a:p>
            <a:pPr marL="0" indent="0">
              <a:buNone/>
            </a:pPr>
            <a:r>
              <a:rPr lang="en-US" sz="1600" dirty="0" smtClean="0">
                <a:ln w="0"/>
                <a:solidFill>
                  <a:schemeClr val="accent2">
                    <a:lumMod val="75000"/>
                  </a:schemeClr>
                </a:solidFill>
                <a:effectLst>
                  <a:outerShdw blurRad="38100" dist="25400" dir="5400000" algn="ctr" rotWithShape="0">
                    <a:srgbClr val="6E747A">
                      <a:alpha val="43000"/>
                    </a:srgbClr>
                  </a:outerShdw>
                </a:effectLst>
              </a:rPr>
              <a:t>Lab 8 - </a:t>
            </a:r>
            <a:r>
              <a:rPr lang="en-US" sz="1600" dirty="0">
                <a:ln w="0"/>
                <a:solidFill>
                  <a:schemeClr val="accent2">
                    <a:lumMod val="75000"/>
                  </a:schemeClr>
                </a:solidFill>
                <a:effectLst>
                  <a:outerShdw blurRad="38100" dist="25400" dir="5400000" algn="ctr" rotWithShape="0">
                    <a:srgbClr val="6E747A">
                      <a:alpha val="43000"/>
                    </a:srgbClr>
                  </a:outerShdw>
                </a:effectLst>
              </a:rPr>
              <a:t>BASIC Stamp Binary Counter (software</a:t>
            </a:r>
            <a:r>
              <a:rPr lang="en-US" sz="1600" dirty="0" smtClean="0">
                <a:ln w="0"/>
                <a:solidFill>
                  <a:schemeClr val="accent2">
                    <a:lumMod val="75000"/>
                  </a:schemeClr>
                </a:solidFill>
                <a:effectLst>
                  <a:outerShdw blurRad="38100" dist="25400" dir="5400000" algn="ctr" rotWithShape="0">
                    <a:srgbClr val="6E747A">
                      <a:alpha val="43000"/>
                    </a:srgbClr>
                  </a:outerShdw>
                </a:effectLst>
              </a:rPr>
              <a:t>)                                    68</a:t>
            </a:r>
          </a:p>
          <a:p>
            <a:endParaRPr lang="en-US" sz="1600" dirty="0" smtClean="0"/>
          </a:p>
          <a:p>
            <a:endParaRPr lang="en-US" sz="1600" dirty="0" smtClean="0"/>
          </a:p>
          <a:p>
            <a:endParaRPr lang="en-US" sz="1600" dirty="0" smtClean="0"/>
          </a:p>
        </p:txBody>
      </p:sp>
      <p:sp>
        <p:nvSpPr>
          <p:cNvPr id="4" name="Footer Placeholder 3"/>
          <p:cNvSpPr>
            <a:spLocks noGrp="1"/>
          </p:cNvSpPr>
          <p:nvPr>
            <p:ph type="ftr" sz="quarter" idx="11"/>
          </p:nvPr>
        </p:nvSpPr>
        <p:spPr>
          <a:xfrm>
            <a:off x="838200" y="6356349"/>
            <a:ext cx="1952625" cy="365125"/>
          </a:xfrm>
        </p:spPr>
        <p:txBody>
          <a:bodyPr/>
          <a:lstStyle/>
          <a:p>
            <a:pPr algn="l"/>
            <a:r>
              <a:rPr lang="en-US" dirty="0" smtClean="0"/>
              <a:t>EECT 112-50C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2</a:t>
            </a:fld>
            <a:endParaRPr lang="en-US" dirty="0"/>
          </a:p>
        </p:txBody>
      </p:sp>
    </p:spTree>
    <p:extLst>
      <p:ext uri="{BB962C8B-B14F-4D97-AF65-F5344CB8AC3E}">
        <p14:creationId xmlns:p14="http://schemas.microsoft.com/office/powerpoint/2010/main" val="1868383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63311"/>
          </a:xfrm>
        </p:spPr>
        <p:txBody>
          <a:bodyPr>
            <a:normAutofit fontScale="90000"/>
          </a:bodyPr>
          <a:lstStyle/>
          <a:p>
            <a:pPr algn="ctr"/>
            <a:r>
              <a:rPr lang="en-US" sz="4000" b="1" dirty="0">
                <a:solidFill>
                  <a:schemeClr val="accent1">
                    <a:lumMod val="60000"/>
                    <a:lumOff val="40000"/>
                  </a:schemeClr>
                </a:solidFill>
              </a:rPr>
              <a:t>Lab 2 – NAND Alternative</a:t>
            </a:r>
            <a:r>
              <a:rPr lang="en-US" sz="4000" b="1" dirty="0" smtClean="0">
                <a:solidFill>
                  <a:schemeClr val="accent1">
                    <a:lumMod val="60000"/>
                    <a:lumOff val="40000"/>
                  </a:schemeClr>
                </a:solidFill>
              </a:rPr>
              <a:t/>
            </a:r>
            <a:br>
              <a:rPr lang="en-US" sz="4000" b="1" dirty="0" smtClean="0">
                <a:solidFill>
                  <a:schemeClr val="accent1">
                    <a:lumMod val="60000"/>
                    <a:lumOff val="40000"/>
                  </a:schemeClr>
                </a:solidFill>
              </a:rPr>
            </a:br>
            <a:r>
              <a:rPr lang="en-US" sz="4000" b="1" dirty="0" smtClean="0">
                <a:solidFill>
                  <a:schemeClr val="accent1">
                    <a:lumMod val="60000"/>
                    <a:lumOff val="40000"/>
                  </a:schemeClr>
                </a:solidFill>
              </a:rPr>
              <a:t>(Conclusion)</a:t>
            </a:r>
            <a:endParaRPr lang="en-US" sz="4000" b="1" dirty="0">
              <a:solidFill>
                <a:schemeClr val="accent1">
                  <a:lumMod val="60000"/>
                  <a:lumOff val="40000"/>
                </a:schemeClr>
              </a:solidFill>
            </a:endParaRPr>
          </a:p>
        </p:txBody>
      </p:sp>
      <p:sp>
        <p:nvSpPr>
          <p:cNvPr id="3" name="Content Placeholder 2"/>
          <p:cNvSpPr>
            <a:spLocks noGrp="1"/>
          </p:cNvSpPr>
          <p:nvPr>
            <p:ph idx="1"/>
          </p:nvPr>
        </p:nvSpPr>
        <p:spPr>
          <a:xfrm>
            <a:off x="838200" y="1376218"/>
            <a:ext cx="10515600" cy="4800745"/>
          </a:xfrm>
        </p:spPr>
        <p:txBody>
          <a:bodyPr>
            <a:normAutofit/>
          </a:bodyPr>
          <a:lstStyle/>
          <a:p>
            <a:pPr marL="457200" lvl="1" indent="0">
              <a:buNone/>
            </a:pPr>
            <a:r>
              <a:rPr lang="en-US" sz="2800" dirty="0" smtClean="0">
                <a:solidFill>
                  <a:schemeClr val="accent1">
                    <a:lumMod val="75000"/>
                  </a:schemeClr>
                </a:solidFill>
              </a:rPr>
              <a:t>- All results in multisim, excel and in the lab agreed with one another. </a:t>
            </a:r>
          </a:p>
          <a:p>
            <a:pPr marL="457200" lvl="1" indent="0">
              <a:buNone/>
            </a:pPr>
            <a:endParaRPr lang="en-US" sz="2800" dirty="0" smtClean="0">
              <a:solidFill>
                <a:schemeClr val="accent1">
                  <a:lumMod val="75000"/>
                </a:schemeClr>
              </a:solidFill>
            </a:endParaRPr>
          </a:p>
          <a:p>
            <a:pPr marL="457200" lvl="1" indent="0">
              <a:buNone/>
            </a:pPr>
            <a:r>
              <a:rPr lang="en-US" sz="2800" dirty="0" smtClean="0">
                <a:solidFill>
                  <a:schemeClr val="accent1">
                    <a:lumMod val="75000"/>
                  </a:schemeClr>
                </a:solidFill>
              </a:rPr>
              <a:t>- I learned how to hook up two chips onto one board, and to get proper readings from them.</a:t>
            </a:r>
          </a:p>
          <a:p>
            <a:pPr marL="457200" lvl="1" indent="0">
              <a:buNone/>
            </a:pPr>
            <a:endParaRPr lang="en-US" sz="2800" dirty="0" smtClean="0">
              <a:solidFill>
                <a:schemeClr val="accent1">
                  <a:lumMod val="75000"/>
                </a:schemeClr>
              </a:solidFill>
            </a:endParaRPr>
          </a:p>
          <a:p>
            <a:pPr marL="457200" lvl="1" indent="0">
              <a:buNone/>
            </a:pPr>
            <a:r>
              <a:rPr lang="en-US" sz="2800" dirty="0" smtClean="0">
                <a:solidFill>
                  <a:schemeClr val="accent1">
                    <a:lumMod val="75000"/>
                  </a:schemeClr>
                </a:solidFill>
              </a:rPr>
              <a:t>- After the lab, I finally was able to understand what happens what you add a not to the gates. Which causes the inverse of the desired outcome.</a:t>
            </a:r>
          </a:p>
        </p:txBody>
      </p:sp>
      <p:sp>
        <p:nvSpPr>
          <p:cNvPr id="4" name="Footer Placeholder 3"/>
          <p:cNvSpPr>
            <a:spLocks noGrp="1"/>
          </p:cNvSpPr>
          <p:nvPr>
            <p:ph type="ftr" sz="quarter" idx="11"/>
          </p:nvPr>
        </p:nvSpPr>
        <p:spPr>
          <a:xfrm>
            <a:off x="838199" y="6356349"/>
            <a:ext cx="2009775" cy="365125"/>
          </a:xfrm>
        </p:spPr>
        <p:txBody>
          <a:bodyPr/>
          <a:lstStyle/>
          <a:p>
            <a:pPr algn="l"/>
            <a:r>
              <a:rPr lang="en-US" dirty="0"/>
              <a:t>EECT </a:t>
            </a:r>
            <a:r>
              <a:rPr lang="en-US" dirty="0" smtClean="0"/>
              <a:t>112-50C </a:t>
            </a:r>
            <a:r>
              <a:rPr lang="en-US" dirty="0"/>
              <a:t>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20</a:t>
            </a:fld>
            <a:endParaRPr lang="en-US"/>
          </a:p>
        </p:txBody>
      </p:sp>
    </p:spTree>
    <p:extLst>
      <p:ext uri="{BB962C8B-B14F-4D97-AF65-F5344CB8AC3E}">
        <p14:creationId xmlns:p14="http://schemas.microsoft.com/office/powerpoint/2010/main" val="4066422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547020" y="1321333"/>
            <a:ext cx="4644980" cy="5035017"/>
          </a:xfrm>
          <a:prstGeom prst="rect">
            <a:avLst/>
          </a:prstGeom>
        </p:spPr>
      </p:pic>
      <p:sp>
        <p:nvSpPr>
          <p:cNvPr id="2" name="Title 1"/>
          <p:cNvSpPr>
            <a:spLocks noGrp="1"/>
          </p:cNvSpPr>
          <p:nvPr>
            <p:ph type="title"/>
          </p:nvPr>
        </p:nvSpPr>
        <p:spPr/>
        <p:txBody>
          <a:bodyPr anchor="ctr"/>
          <a:lstStyle/>
          <a:p>
            <a:pPr algn="ctr"/>
            <a:r>
              <a:rPr lang="en-US" b="1" dirty="0">
                <a:ln w="9525">
                  <a:solidFill>
                    <a:schemeClr val="bg1"/>
                  </a:solidFill>
                  <a:prstDash val="solid"/>
                </a:ln>
                <a:solidFill>
                  <a:schemeClr val="accent2">
                    <a:lumMod val="75000"/>
                  </a:schemeClr>
                </a:solidFill>
                <a:effectLst>
                  <a:outerShdw blurRad="12700" dist="38100" dir="2700000" algn="tl" rotWithShape="0">
                    <a:schemeClr val="accent5">
                      <a:lumMod val="60000"/>
                      <a:lumOff val="40000"/>
                    </a:schemeClr>
                  </a:outerShdw>
                </a:effectLst>
              </a:rPr>
              <a:t>Lab </a:t>
            </a:r>
            <a:r>
              <a:rPr lang="en-US" b="1" dirty="0" smtClean="0">
                <a:ln w="9525">
                  <a:solidFill>
                    <a:schemeClr val="bg1"/>
                  </a:solidFill>
                  <a:prstDash val="solid"/>
                </a:ln>
                <a:solidFill>
                  <a:schemeClr val="accent2">
                    <a:lumMod val="75000"/>
                  </a:schemeClr>
                </a:solidFill>
                <a:effectLst>
                  <a:outerShdw blurRad="12700" dist="38100" dir="2700000" algn="tl" rotWithShape="0">
                    <a:schemeClr val="accent5">
                      <a:lumMod val="60000"/>
                      <a:lumOff val="40000"/>
                    </a:schemeClr>
                  </a:outerShdw>
                </a:effectLst>
              </a:rPr>
              <a:t>3 </a:t>
            </a:r>
            <a:r>
              <a:rPr lang="en-US" b="1" dirty="0">
                <a:ln w="9525">
                  <a:solidFill>
                    <a:schemeClr val="bg1"/>
                  </a:solidFill>
                  <a:prstDash val="solid"/>
                </a:ln>
                <a:solidFill>
                  <a:schemeClr val="accent2">
                    <a:lumMod val="75000"/>
                  </a:schemeClr>
                </a:solidFill>
                <a:effectLst>
                  <a:outerShdw blurRad="12700" dist="38100" dir="2700000" algn="tl" rotWithShape="0">
                    <a:schemeClr val="accent5">
                      <a:lumMod val="60000"/>
                      <a:lumOff val="40000"/>
                    </a:schemeClr>
                  </a:outerShdw>
                </a:effectLst>
              </a:rPr>
              <a:t>– </a:t>
            </a:r>
            <a:r>
              <a:rPr lang="en-US" b="1" dirty="0" smtClean="0">
                <a:ln w="9525">
                  <a:solidFill>
                    <a:schemeClr val="bg1"/>
                  </a:solidFill>
                  <a:prstDash val="solid"/>
                </a:ln>
                <a:solidFill>
                  <a:schemeClr val="accent2">
                    <a:lumMod val="75000"/>
                  </a:schemeClr>
                </a:solidFill>
                <a:effectLst>
                  <a:outerShdw blurRad="12700" dist="38100" dir="2700000" algn="tl" rotWithShape="0">
                    <a:schemeClr val="accent5">
                      <a:lumMod val="60000"/>
                      <a:lumOff val="40000"/>
                    </a:schemeClr>
                  </a:outerShdw>
                </a:effectLst>
              </a:rPr>
              <a:t>NAND Equivalence</a:t>
            </a:r>
            <a:endParaRPr lang="en-US" b="1" dirty="0">
              <a:ln w="9525">
                <a:solidFill>
                  <a:schemeClr val="bg1"/>
                </a:solidFill>
                <a:prstDash val="solid"/>
              </a:ln>
              <a:solidFill>
                <a:schemeClr val="accent2">
                  <a:lumMod val="75000"/>
                </a:schemeClr>
              </a:solidFill>
              <a:effectLst>
                <a:outerShdw blurRad="12700" dist="38100" dir="2700000" algn="tl" rotWithShape="0">
                  <a:schemeClr val="accent5">
                    <a:lumMod val="60000"/>
                    <a:lumOff val="40000"/>
                  </a:schemeClr>
                </a:outerShdw>
              </a:effectLst>
            </a:endParaRPr>
          </a:p>
        </p:txBody>
      </p:sp>
      <p:sp>
        <p:nvSpPr>
          <p:cNvPr id="4" name="Footer Placeholder 3"/>
          <p:cNvSpPr>
            <a:spLocks noGrp="1"/>
          </p:cNvSpPr>
          <p:nvPr>
            <p:ph type="ftr" sz="quarter" idx="11"/>
          </p:nvPr>
        </p:nvSpPr>
        <p:spPr>
          <a:xfrm>
            <a:off x="831850" y="6372058"/>
            <a:ext cx="2217821" cy="365125"/>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21</a:t>
            </a:fld>
            <a:endParaRPr lang="en-US"/>
          </a:p>
        </p:txBody>
      </p:sp>
      <p:pic>
        <p:nvPicPr>
          <p:cNvPr id="3074" name="Picture 2" descr="http://www.monstersinmotion.com/cart/images/7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366" y="134804"/>
            <a:ext cx="3659759" cy="2439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429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fontScale="90000"/>
          </a:bodyPr>
          <a:lstStyle/>
          <a:p>
            <a:pPr algn="ctr"/>
            <a:r>
              <a:rPr lang="en-US" sz="6000" b="1" dirty="0">
                <a:ln w="9525">
                  <a:solidFill>
                    <a:prstClr val="white"/>
                  </a:solidFill>
                  <a:prstDash val="solid"/>
                </a:ln>
                <a:solidFill>
                  <a:srgbClr val="ED7D31">
                    <a:lumMod val="75000"/>
                  </a:srgbClr>
                </a:solidFill>
                <a:effectLst>
                  <a:outerShdw blurRad="12700" dist="38100" dir="2700000" algn="tl" rotWithShape="0">
                    <a:srgbClr val="4472C4">
                      <a:lumMod val="60000"/>
                      <a:lumOff val="40000"/>
                    </a:srgbClr>
                  </a:outerShdw>
                </a:effectLst>
              </a:rPr>
              <a:t>Lab 3 – NAND Equivalence</a:t>
            </a:r>
            <a:r>
              <a:rPr lang="en-US" dirty="0" smtClean="0"/>
              <a:t/>
            </a:r>
            <a:br>
              <a:rPr lang="en-US" dirty="0" smtClean="0"/>
            </a:br>
            <a:endParaRPr lang="en-US" sz="2700" dirty="0"/>
          </a:p>
        </p:txBody>
      </p:sp>
      <p:sp>
        <p:nvSpPr>
          <p:cNvPr id="3" name="Content Placeholder 2"/>
          <p:cNvSpPr>
            <a:spLocks noGrp="1"/>
          </p:cNvSpPr>
          <p:nvPr>
            <p:ph idx="1"/>
          </p:nvPr>
        </p:nvSpPr>
        <p:spPr>
          <a:xfrm>
            <a:off x="838200" y="1459345"/>
            <a:ext cx="10515600" cy="4717618"/>
          </a:xfrm>
        </p:spPr>
        <p:txBody>
          <a:bodyPr>
            <a:normAutofit/>
          </a:bodyPr>
          <a:lstStyle/>
          <a:p>
            <a:r>
              <a:rPr lang="en-US" dirty="0" smtClean="0">
                <a:solidFill>
                  <a:schemeClr val="accent2">
                    <a:lumMod val="75000"/>
                  </a:schemeClr>
                </a:solidFill>
              </a:rPr>
              <a:t>Purpose</a:t>
            </a:r>
          </a:p>
          <a:p>
            <a:pPr marL="914400" lvl="2" indent="0">
              <a:buNone/>
            </a:pPr>
            <a:r>
              <a:rPr lang="en-US" dirty="0" smtClean="0">
                <a:solidFill>
                  <a:schemeClr val="accent2">
                    <a:lumMod val="75000"/>
                  </a:schemeClr>
                </a:solidFill>
              </a:rPr>
              <a:t>Learn about NAND equivalence</a:t>
            </a:r>
          </a:p>
          <a:p>
            <a:pPr marL="914400" lvl="2" indent="0">
              <a:buNone/>
            </a:pPr>
            <a:endParaRPr lang="en-US" dirty="0" smtClean="0">
              <a:solidFill>
                <a:schemeClr val="accent2">
                  <a:lumMod val="75000"/>
                </a:schemeClr>
              </a:solidFill>
            </a:endParaRPr>
          </a:p>
          <a:p>
            <a:r>
              <a:rPr lang="en-US" dirty="0" smtClean="0">
                <a:solidFill>
                  <a:schemeClr val="accent2">
                    <a:lumMod val="75000"/>
                  </a:schemeClr>
                </a:solidFill>
              </a:rPr>
              <a:t>Equipment and Material</a:t>
            </a:r>
          </a:p>
          <a:p>
            <a:pPr marL="914400" lvl="2" indent="0">
              <a:buNone/>
            </a:pPr>
            <a:r>
              <a:rPr lang="en-US" dirty="0" smtClean="0">
                <a:solidFill>
                  <a:schemeClr val="accent2">
                    <a:lumMod val="75000"/>
                  </a:schemeClr>
                </a:solidFill>
              </a:rPr>
              <a:t>Four Chips, four 10k Resistors, jumper wires </a:t>
            </a:r>
          </a:p>
          <a:p>
            <a:pPr marL="914400" lvl="2" indent="0">
              <a:buNone/>
            </a:pPr>
            <a:r>
              <a:rPr lang="en-US" dirty="0" smtClean="0">
                <a:solidFill>
                  <a:schemeClr val="accent2">
                    <a:lumMod val="75000"/>
                  </a:schemeClr>
                </a:solidFill>
              </a:rPr>
              <a:t>Elvis Board: ELVIS II+ SN:166911A</a:t>
            </a:r>
            <a:endParaRPr lang="en-US" dirty="0">
              <a:solidFill>
                <a:schemeClr val="accent2">
                  <a:lumMod val="75000"/>
                </a:schemeClr>
              </a:solidFill>
            </a:endParaRPr>
          </a:p>
          <a:p>
            <a:pPr marL="914400" lvl="2" indent="0">
              <a:buNone/>
            </a:pPr>
            <a:endParaRPr lang="en-US" b="1" dirty="0" smtClean="0">
              <a:solidFill>
                <a:schemeClr val="accent2">
                  <a:lumMod val="75000"/>
                </a:schemeClr>
              </a:solidFill>
            </a:endParaRPr>
          </a:p>
          <a:p>
            <a:r>
              <a:rPr lang="en-US" dirty="0" smtClean="0">
                <a:solidFill>
                  <a:schemeClr val="accent2">
                    <a:lumMod val="75000"/>
                  </a:schemeClr>
                </a:solidFill>
              </a:rPr>
              <a:t>Research and </a:t>
            </a:r>
            <a:r>
              <a:rPr lang="en-US" dirty="0" smtClean="0">
                <a:solidFill>
                  <a:schemeClr val="accent2">
                    <a:lumMod val="75000"/>
                  </a:schemeClr>
                </a:solidFill>
              </a:rPr>
              <a:t>Information</a:t>
            </a:r>
          </a:p>
          <a:p>
            <a:pPr marL="0" indent="0">
              <a:buNone/>
            </a:pPr>
            <a:r>
              <a:rPr lang="en-US" sz="2000" dirty="0" smtClean="0">
                <a:solidFill>
                  <a:schemeClr val="accent2">
                    <a:lumMod val="75000"/>
                  </a:schemeClr>
                </a:solidFill>
              </a:rPr>
              <a:t>- </a:t>
            </a:r>
            <a:r>
              <a:rPr lang="en-US" sz="2000" dirty="0" smtClean="0">
                <a:solidFill>
                  <a:schemeClr val="accent2">
                    <a:lumMod val="75000"/>
                  </a:schemeClr>
                </a:solidFill>
              </a:rPr>
              <a:t>Multisim </a:t>
            </a:r>
            <a:r>
              <a:rPr lang="en-US" sz="2000" dirty="0" smtClean="0">
                <a:solidFill>
                  <a:schemeClr val="accent2">
                    <a:lumMod val="75000"/>
                  </a:schemeClr>
                </a:solidFill>
              </a:rPr>
              <a:t>schematic</a:t>
            </a:r>
          </a:p>
          <a:p>
            <a:pPr marL="0" indent="0">
              <a:buNone/>
            </a:pPr>
            <a:r>
              <a:rPr lang="en-US" sz="2000" dirty="0" smtClean="0">
                <a:solidFill>
                  <a:schemeClr val="accent2">
                    <a:lumMod val="75000"/>
                  </a:schemeClr>
                </a:solidFill>
              </a:rPr>
              <a:t>https</a:t>
            </a:r>
            <a:r>
              <a:rPr lang="en-US" sz="2000" dirty="0">
                <a:solidFill>
                  <a:schemeClr val="accent2">
                    <a:lumMod val="75000"/>
                  </a:schemeClr>
                </a:solidFill>
              </a:rPr>
              <a:t>://www.youtube.com/watch?v=pg4DI5s8FNo (Multisim)</a:t>
            </a:r>
          </a:p>
          <a:p>
            <a:pPr marL="0" indent="0">
              <a:buNone/>
            </a:pPr>
            <a:r>
              <a:rPr lang="en-US" sz="2000" dirty="0">
                <a:solidFill>
                  <a:schemeClr val="accent2">
                    <a:lumMod val="75000"/>
                  </a:schemeClr>
                </a:solidFill>
              </a:rPr>
              <a:t>https://www.youtube.com/watch?v=Hi3RzHIeqWw (NAND Gates)</a:t>
            </a:r>
          </a:p>
          <a:p>
            <a:pPr marL="457200" lvl="1" indent="0">
              <a:buNone/>
            </a:pPr>
            <a:endParaRPr lang="en-US" dirty="0" smtClean="0"/>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smtClean="0"/>
              <a:t>EECT 112-50C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22</a:t>
            </a:fld>
            <a:endParaRPr lang="en-US"/>
          </a:p>
        </p:txBody>
      </p:sp>
      <p:pic>
        <p:nvPicPr>
          <p:cNvPr id="4098" name="Picture 2" descr="http://res.cloudinary.com/dk-find-out/image/upload/q_80,w_1440/AW_187527_OUTERPLANETS_Saturn_doegj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7459" y="1459345"/>
            <a:ext cx="6924541" cy="3000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589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pPr algn="ctr"/>
            <a:r>
              <a:rPr lang="en-US" sz="4000" b="1" dirty="0">
                <a:ln w="9525">
                  <a:solidFill>
                    <a:prstClr val="white"/>
                  </a:solidFill>
                  <a:prstDash val="solid"/>
                </a:ln>
                <a:solidFill>
                  <a:srgbClr val="ED7D31">
                    <a:lumMod val="75000"/>
                  </a:srgbClr>
                </a:solidFill>
                <a:effectLst>
                  <a:outerShdw blurRad="12700" dist="38100" dir="2700000" algn="tl" rotWithShape="0">
                    <a:srgbClr val="4472C4">
                      <a:lumMod val="60000"/>
                      <a:lumOff val="40000"/>
                    </a:srgbClr>
                  </a:outerShdw>
                </a:effectLst>
              </a:rPr>
              <a:t>Lab 3 – NAND Equivalence</a:t>
            </a:r>
            <a:endParaRPr lang="en-US" sz="4000" b="1" dirty="0">
              <a:solidFill>
                <a:schemeClr val="accent6">
                  <a:lumMod val="75000"/>
                </a:schemeClr>
              </a:solidFill>
            </a:endParaRPr>
          </a:p>
        </p:txBody>
      </p:sp>
      <p:sp>
        <p:nvSpPr>
          <p:cNvPr id="3" name="Content Placeholder 2"/>
          <p:cNvSpPr>
            <a:spLocks noGrp="1"/>
          </p:cNvSpPr>
          <p:nvPr>
            <p:ph idx="1"/>
          </p:nvPr>
        </p:nvSpPr>
        <p:spPr>
          <a:xfrm>
            <a:off x="838200" y="1422400"/>
            <a:ext cx="10515600" cy="4754563"/>
          </a:xfrm>
        </p:spPr>
        <p:txBody>
          <a:bodyPr/>
          <a:lstStyle/>
          <a:p>
            <a:pPr marL="0" indent="0" algn="ctr">
              <a:buNone/>
            </a:pPr>
            <a:r>
              <a:rPr lang="en-US" b="1" dirty="0" smtClean="0">
                <a:solidFill>
                  <a:schemeClr val="accent2">
                    <a:lumMod val="75000"/>
                  </a:schemeClr>
                </a:solidFill>
              </a:rPr>
              <a:t>Procedures</a:t>
            </a:r>
          </a:p>
          <a:p>
            <a:pPr marL="0" indent="0">
              <a:buNone/>
            </a:pPr>
            <a:r>
              <a:rPr lang="en-US" dirty="0" smtClean="0">
                <a:solidFill>
                  <a:schemeClr val="accent2">
                    <a:lumMod val="75000"/>
                  </a:schemeClr>
                </a:solidFill>
              </a:rPr>
              <a:t>- All combinations where measured for both And </a:t>
            </a:r>
            <a:r>
              <a:rPr lang="en-US" dirty="0" err="1" smtClean="0">
                <a:solidFill>
                  <a:schemeClr val="accent2">
                    <a:lumMod val="75000"/>
                  </a:schemeClr>
                </a:solidFill>
              </a:rPr>
              <a:t>and</a:t>
            </a:r>
            <a:r>
              <a:rPr lang="en-US" dirty="0" smtClean="0">
                <a:solidFill>
                  <a:schemeClr val="accent2">
                    <a:lumMod val="75000"/>
                  </a:schemeClr>
                </a:solidFill>
              </a:rPr>
              <a:t> OR gates. Measurements of the outputs where taken with the aid of a Digital Multimeter.</a:t>
            </a:r>
            <a:endParaRPr lang="en-US" dirty="0">
              <a:solidFill>
                <a:schemeClr val="accent2">
                  <a:lumMod val="75000"/>
                </a:schemeClr>
              </a:solidFill>
            </a:endParaRPr>
          </a:p>
          <a:p>
            <a:pPr marL="0" indent="0">
              <a:buNone/>
            </a:pPr>
            <a:endParaRPr lang="en-US" dirty="0" smtClean="0">
              <a:solidFill>
                <a:schemeClr val="accent2">
                  <a:lumMod val="75000"/>
                </a:schemeClr>
              </a:solidFill>
            </a:endParaRPr>
          </a:p>
          <a:p>
            <a:pPr marL="0" indent="0">
              <a:buNone/>
            </a:pPr>
            <a:r>
              <a:rPr lang="en-US" dirty="0" smtClean="0">
                <a:solidFill>
                  <a:schemeClr val="accent2">
                    <a:lumMod val="75000"/>
                  </a:schemeClr>
                </a:solidFill>
              </a:rPr>
              <a:t>- All results found in excel, multisim and in the lab, agreed with on another. </a:t>
            </a:r>
          </a:p>
          <a:p>
            <a:pPr marL="0" indent="0">
              <a:buNone/>
            </a:pPr>
            <a:endParaRPr lang="en-US" dirty="0" smtClean="0"/>
          </a:p>
          <a:p>
            <a:pPr marL="0" indent="0">
              <a:buNone/>
            </a:pPr>
            <a:endParaRPr lang="en-US" dirty="0"/>
          </a:p>
        </p:txBody>
      </p:sp>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112-50C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23</a:t>
            </a:fld>
            <a:endParaRPr lang="en-US" dirty="0"/>
          </a:p>
        </p:txBody>
      </p:sp>
    </p:spTree>
    <p:extLst>
      <p:ext uri="{BB962C8B-B14F-4D97-AF65-F5344CB8AC3E}">
        <p14:creationId xmlns:p14="http://schemas.microsoft.com/office/powerpoint/2010/main" val="2296724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n w="9525">
                  <a:solidFill>
                    <a:prstClr val="white"/>
                  </a:solidFill>
                  <a:prstDash val="solid"/>
                </a:ln>
                <a:solidFill>
                  <a:srgbClr val="ED7D31">
                    <a:lumMod val="75000"/>
                  </a:srgbClr>
                </a:solidFill>
                <a:effectLst>
                  <a:outerShdw blurRad="12700" dist="38100" dir="2700000" algn="tl" rotWithShape="0">
                    <a:srgbClr val="4472C4">
                      <a:lumMod val="60000"/>
                      <a:lumOff val="40000"/>
                    </a:srgbClr>
                  </a:outerShdw>
                </a:effectLst>
              </a:rPr>
              <a:t>Lab 3 – NAND </a:t>
            </a:r>
            <a:r>
              <a:rPr lang="en-US" b="1" dirty="0" smtClean="0">
                <a:ln w="9525">
                  <a:solidFill>
                    <a:prstClr val="white"/>
                  </a:solidFill>
                  <a:prstDash val="solid"/>
                </a:ln>
                <a:solidFill>
                  <a:srgbClr val="ED7D31">
                    <a:lumMod val="75000"/>
                  </a:srgbClr>
                </a:solidFill>
                <a:effectLst>
                  <a:outerShdw blurRad="12700" dist="38100" dir="2700000" algn="tl" rotWithShape="0">
                    <a:srgbClr val="4472C4">
                      <a:lumMod val="60000"/>
                      <a:lumOff val="40000"/>
                    </a:srgbClr>
                  </a:outerShdw>
                </a:effectLst>
              </a:rPr>
              <a:t>Equivalence</a:t>
            </a:r>
            <a:br>
              <a:rPr lang="en-US" b="1" dirty="0" smtClean="0">
                <a:ln w="9525">
                  <a:solidFill>
                    <a:prstClr val="white"/>
                  </a:solidFill>
                  <a:prstDash val="solid"/>
                </a:ln>
                <a:solidFill>
                  <a:srgbClr val="ED7D31">
                    <a:lumMod val="75000"/>
                  </a:srgbClr>
                </a:solidFill>
                <a:effectLst>
                  <a:outerShdw blurRad="12700" dist="38100" dir="2700000" algn="tl" rotWithShape="0">
                    <a:srgbClr val="4472C4">
                      <a:lumMod val="60000"/>
                      <a:lumOff val="40000"/>
                    </a:srgbClr>
                  </a:outerShdw>
                </a:effectLst>
              </a:rPr>
            </a:br>
            <a:r>
              <a:rPr lang="en-US" b="1" dirty="0" smtClean="0">
                <a:ln w="9525">
                  <a:solidFill>
                    <a:prstClr val="white"/>
                  </a:solidFill>
                  <a:prstDash val="solid"/>
                </a:ln>
                <a:solidFill>
                  <a:srgbClr val="ED7D31">
                    <a:lumMod val="75000"/>
                  </a:srgbClr>
                </a:solidFill>
                <a:effectLst>
                  <a:outerShdw blurRad="12700" dist="38100" dir="2700000" algn="tl" rotWithShape="0">
                    <a:srgbClr val="4472C4">
                      <a:lumMod val="60000"/>
                      <a:lumOff val="40000"/>
                    </a:srgbClr>
                  </a:outerShdw>
                </a:effectLst>
              </a:rPr>
              <a:t>(Multisim</a:t>
            </a:r>
            <a:r>
              <a:rPr lang="en-US" b="1" dirty="0">
                <a:ln w="9525">
                  <a:solidFill>
                    <a:prstClr val="white"/>
                  </a:solidFill>
                  <a:prstDash val="solid"/>
                </a:ln>
                <a:solidFill>
                  <a:srgbClr val="ED7D31">
                    <a:lumMod val="75000"/>
                  </a:srgbClr>
                </a:solidFill>
                <a:effectLst>
                  <a:outerShdw blurRad="12700" dist="38100" dir="2700000" algn="tl" rotWithShape="0">
                    <a:srgbClr val="4472C4">
                      <a:lumMod val="60000"/>
                      <a:lumOff val="40000"/>
                    </a:srgbClr>
                  </a:outerShdw>
                </a:effectLst>
              </a:rPr>
              <a:t>)</a:t>
            </a:r>
            <a:endParaRPr lang="en-US" b="1" dirty="0">
              <a:solidFill>
                <a:schemeClr val="accent6">
                  <a:lumMod val="50000"/>
                </a:schemeClr>
              </a:solidFill>
            </a:endParaRPr>
          </a:p>
        </p:txBody>
      </p:sp>
      <p:sp>
        <p:nvSpPr>
          <p:cNvPr id="3" name="Footer Placeholder 2"/>
          <p:cNvSpPr>
            <a:spLocks noGrp="1"/>
          </p:cNvSpPr>
          <p:nvPr>
            <p:ph type="ftr" sz="quarter" idx="11"/>
          </p:nvPr>
        </p:nvSpPr>
        <p:spPr>
          <a:xfrm>
            <a:off x="-654550" y="6384289"/>
            <a:ext cx="4114800" cy="365125"/>
          </a:xfrm>
        </p:spPr>
        <p:txBody>
          <a:bodyPr/>
          <a:lstStyle/>
          <a:p>
            <a:r>
              <a:rPr lang="en-US" dirty="0" smtClean="0"/>
              <a:t>EECT 101 Lab Notebook</a:t>
            </a:r>
            <a:endParaRPr lang="en-US" dirty="0"/>
          </a:p>
        </p:txBody>
      </p:sp>
      <p:sp>
        <p:nvSpPr>
          <p:cNvPr id="4" name="Slide Number Placeholder 3"/>
          <p:cNvSpPr>
            <a:spLocks noGrp="1"/>
          </p:cNvSpPr>
          <p:nvPr>
            <p:ph type="sldNum" sz="quarter" idx="12"/>
          </p:nvPr>
        </p:nvSpPr>
        <p:spPr/>
        <p:txBody>
          <a:bodyPr/>
          <a:lstStyle/>
          <a:p>
            <a:fld id="{B205E3D1-8C80-40C9-AABD-810F903285A1}" type="slidenum">
              <a:rPr lang="en-US" smtClean="0"/>
              <a:t>24</a:t>
            </a:fld>
            <a:endParaRPr lang="en-US" dirty="0"/>
          </a:p>
        </p:txBody>
      </p:sp>
      <p:pic>
        <p:nvPicPr>
          <p:cNvPr id="6" name="Picture 5"/>
          <p:cNvPicPr>
            <a:picLocks noChangeAspect="1"/>
          </p:cNvPicPr>
          <p:nvPr/>
        </p:nvPicPr>
        <p:blipFill>
          <a:blip r:embed="rId2"/>
          <a:stretch>
            <a:fillRect/>
          </a:stretch>
        </p:blipFill>
        <p:spPr>
          <a:xfrm>
            <a:off x="1402850" y="1587960"/>
            <a:ext cx="9115627" cy="4950952"/>
          </a:xfrm>
          <a:prstGeom prst="rect">
            <a:avLst/>
          </a:prstGeom>
        </p:spPr>
      </p:pic>
    </p:spTree>
    <p:extLst>
      <p:ext uri="{BB962C8B-B14F-4D97-AF65-F5344CB8AC3E}">
        <p14:creationId xmlns:p14="http://schemas.microsoft.com/office/powerpoint/2010/main" val="724962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fontScale="90000"/>
          </a:bodyPr>
          <a:lstStyle/>
          <a:p>
            <a:pPr algn="ctr"/>
            <a:r>
              <a:rPr lang="en-US" sz="4000" b="1" dirty="0">
                <a:ln w="9525">
                  <a:solidFill>
                    <a:prstClr val="white"/>
                  </a:solidFill>
                  <a:prstDash val="solid"/>
                </a:ln>
                <a:solidFill>
                  <a:srgbClr val="ED7D31">
                    <a:lumMod val="75000"/>
                  </a:srgbClr>
                </a:solidFill>
                <a:effectLst>
                  <a:outerShdw blurRad="12700" dist="38100" dir="2700000" algn="tl" rotWithShape="0">
                    <a:srgbClr val="4472C4">
                      <a:lumMod val="60000"/>
                      <a:lumOff val="40000"/>
                    </a:srgbClr>
                  </a:outerShdw>
                </a:effectLst>
              </a:rPr>
              <a:t>Lab 3 – NAND </a:t>
            </a:r>
            <a:r>
              <a:rPr lang="en-US" sz="4000" b="1" dirty="0" smtClean="0">
                <a:ln w="9525">
                  <a:solidFill>
                    <a:prstClr val="white"/>
                  </a:solidFill>
                  <a:prstDash val="solid"/>
                </a:ln>
                <a:solidFill>
                  <a:srgbClr val="ED7D31">
                    <a:lumMod val="75000"/>
                  </a:srgbClr>
                </a:solidFill>
                <a:effectLst>
                  <a:outerShdw blurRad="12700" dist="38100" dir="2700000" algn="tl" rotWithShape="0">
                    <a:srgbClr val="4472C4">
                      <a:lumMod val="60000"/>
                      <a:lumOff val="40000"/>
                    </a:srgbClr>
                  </a:outerShdw>
                </a:effectLst>
              </a:rPr>
              <a:t>Equivalence</a:t>
            </a:r>
            <a:r>
              <a:rPr lang="en-US" sz="4000" b="1" dirty="0">
                <a:ln w="9525">
                  <a:solidFill>
                    <a:prstClr val="white"/>
                  </a:solidFill>
                  <a:prstDash val="solid"/>
                </a:ln>
                <a:solidFill>
                  <a:srgbClr val="ED7D31">
                    <a:lumMod val="75000"/>
                  </a:srgbClr>
                </a:solidFill>
                <a:effectLst>
                  <a:outerShdw blurRad="12700" dist="38100" dir="2700000" algn="tl" rotWithShape="0">
                    <a:srgbClr val="4472C4">
                      <a:lumMod val="60000"/>
                      <a:lumOff val="40000"/>
                    </a:srgbClr>
                  </a:outerShdw>
                </a:effectLst>
              </a:rPr>
              <a:t/>
            </a:r>
            <a:br>
              <a:rPr lang="en-US" sz="4000" b="1" dirty="0">
                <a:ln w="9525">
                  <a:solidFill>
                    <a:prstClr val="white"/>
                  </a:solidFill>
                  <a:prstDash val="solid"/>
                </a:ln>
                <a:solidFill>
                  <a:srgbClr val="ED7D31">
                    <a:lumMod val="75000"/>
                  </a:srgbClr>
                </a:solidFill>
                <a:effectLst>
                  <a:outerShdw blurRad="12700" dist="38100" dir="2700000" algn="tl" rotWithShape="0">
                    <a:srgbClr val="4472C4">
                      <a:lumMod val="60000"/>
                      <a:lumOff val="40000"/>
                    </a:srgbClr>
                  </a:outerShdw>
                </a:effectLst>
              </a:rPr>
            </a:br>
            <a:r>
              <a:rPr lang="en-US" sz="4000" b="1" dirty="0" smtClean="0">
                <a:ln w="9525">
                  <a:solidFill>
                    <a:prstClr val="white"/>
                  </a:solidFill>
                  <a:prstDash val="solid"/>
                </a:ln>
                <a:solidFill>
                  <a:srgbClr val="ED7D31">
                    <a:lumMod val="75000"/>
                  </a:srgbClr>
                </a:solidFill>
                <a:effectLst>
                  <a:outerShdw blurRad="12700" dist="38100" dir="2700000" algn="tl" rotWithShape="0">
                    <a:srgbClr val="4472C4">
                      <a:lumMod val="60000"/>
                      <a:lumOff val="40000"/>
                    </a:srgbClr>
                  </a:outerShdw>
                </a:effectLst>
              </a:rPr>
              <a:t>(Pictures)</a:t>
            </a:r>
            <a:endParaRPr lang="en-US" sz="4000" b="1" dirty="0">
              <a:solidFill>
                <a:schemeClr val="accent6">
                  <a:lumMod val="50000"/>
                </a:schemeClr>
              </a:solidFill>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91994" y="1565829"/>
            <a:ext cx="5498632" cy="4123974"/>
          </a:xfrm>
        </p:spPr>
      </p:pic>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112-50C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25</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2426" y="1877962"/>
            <a:ext cx="5716347" cy="4287260"/>
          </a:xfrm>
          <a:prstGeom prst="rect">
            <a:avLst/>
          </a:prstGeom>
        </p:spPr>
      </p:pic>
    </p:spTree>
    <p:extLst>
      <p:ext uri="{BB962C8B-B14F-4D97-AF65-F5344CB8AC3E}">
        <p14:creationId xmlns:p14="http://schemas.microsoft.com/office/powerpoint/2010/main" val="807913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n w="9525">
                  <a:solidFill>
                    <a:prstClr val="white"/>
                  </a:solidFill>
                  <a:prstDash val="solid"/>
                </a:ln>
                <a:solidFill>
                  <a:srgbClr val="ED7D31">
                    <a:lumMod val="75000"/>
                  </a:srgbClr>
                </a:solidFill>
                <a:effectLst>
                  <a:outerShdw blurRad="12700" dist="38100" dir="2700000" algn="tl" rotWithShape="0">
                    <a:srgbClr val="4472C4">
                      <a:lumMod val="60000"/>
                      <a:lumOff val="40000"/>
                    </a:srgbClr>
                  </a:outerShdw>
                </a:effectLst>
              </a:rPr>
              <a:t>Lab 3 – NAND Equivalence</a:t>
            </a:r>
            <a:br>
              <a:rPr lang="en-US" b="1" dirty="0">
                <a:ln w="9525">
                  <a:solidFill>
                    <a:prstClr val="white"/>
                  </a:solidFill>
                  <a:prstDash val="solid"/>
                </a:ln>
                <a:solidFill>
                  <a:srgbClr val="ED7D31">
                    <a:lumMod val="75000"/>
                  </a:srgbClr>
                </a:solidFill>
                <a:effectLst>
                  <a:outerShdw blurRad="12700" dist="38100" dir="2700000" algn="tl" rotWithShape="0">
                    <a:srgbClr val="4472C4">
                      <a:lumMod val="60000"/>
                      <a:lumOff val="40000"/>
                    </a:srgbClr>
                  </a:outerShdw>
                </a:effectLst>
              </a:rPr>
            </a:br>
            <a:r>
              <a:rPr lang="en-US" b="1" dirty="0" smtClean="0">
                <a:ln w="9525">
                  <a:solidFill>
                    <a:prstClr val="white"/>
                  </a:solidFill>
                  <a:prstDash val="solid"/>
                </a:ln>
                <a:solidFill>
                  <a:srgbClr val="ED7D31">
                    <a:lumMod val="75000"/>
                  </a:srgbClr>
                </a:solidFill>
                <a:effectLst>
                  <a:outerShdw blurRad="12700" dist="38100" dir="2700000" algn="tl" rotWithShape="0">
                    <a:srgbClr val="4472C4">
                      <a:lumMod val="60000"/>
                      <a:lumOff val="40000"/>
                    </a:srgbClr>
                  </a:outerShdw>
                </a:effectLst>
              </a:rPr>
              <a:t>(Observations)</a:t>
            </a:r>
            <a:endParaRPr lang="en-US" b="1" dirty="0">
              <a:solidFill>
                <a:schemeClr val="accent6">
                  <a:lumMod val="50000"/>
                </a:schemeClr>
              </a:solidFill>
            </a:endParaRPr>
          </a:p>
        </p:txBody>
      </p:sp>
      <p:sp>
        <p:nvSpPr>
          <p:cNvPr id="3" name="Footer Placeholder 2"/>
          <p:cNvSpPr>
            <a:spLocks noGrp="1"/>
          </p:cNvSpPr>
          <p:nvPr>
            <p:ph type="ftr" sz="quarter" idx="11"/>
          </p:nvPr>
        </p:nvSpPr>
        <p:spPr/>
        <p:txBody>
          <a:bodyPr/>
          <a:lstStyle/>
          <a:p>
            <a:r>
              <a:rPr lang="en-US" smtClean="0"/>
              <a:t>EECT 101 Lab Notebook</a:t>
            </a:r>
            <a:endParaRPr lang="en-US"/>
          </a:p>
        </p:txBody>
      </p:sp>
      <p:sp>
        <p:nvSpPr>
          <p:cNvPr id="4" name="Slide Number Placeholder 3"/>
          <p:cNvSpPr>
            <a:spLocks noGrp="1"/>
          </p:cNvSpPr>
          <p:nvPr>
            <p:ph type="sldNum" sz="quarter" idx="12"/>
          </p:nvPr>
        </p:nvSpPr>
        <p:spPr/>
        <p:txBody>
          <a:bodyPr/>
          <a:lstStyle/>
          <a:p>
            <a:fld id="{B205E3D1-8C80-40C9-AABD-810F903285A1}" type="slidenum">
              <a:rPr lang="en-US" smtClean="0"/>
              <a:t>26</a:t>
            </a:fld>
            <a:endParaRPr lang="en-US"/>
          </a:p>
        </p:txBody>
      </p:sp>
      <p:sp>
        <p:nvSpPr>
          <p:cNvPr id="5" name="TextBox 4"/>
          <p:cNvSpPr txBox="1"/>
          <p:nvPr/>
        </p:nvSpPr>
        <p:spPr>
          <a:xfrm>
            <a:off x="2046794" y="2015055"/>
            <a:ext cx="8350294" cy="3046988"/>
          </a:xfrm>
          <a:prstGeom prst="rect">
            <a:avLst/>
          </a:prstGeom>
          <a:noFill/>
        </p:spPr>
        <p:txBody>
          <a:bodyPr wrap="square" rtlCol="0">
            <a:spAutoFit/>
          </a:bodyPr>
          <a:lstStyle/>
          <a:p>
            <a:pPr marL="285750" indent="-285750">
              <a:buFontTx/>
              <a:buChar char="-"/>
            </a:pPr>
            <a:r>
              <a:rPr lang="en-US" sz="3200" dirty="0" smtClean="0">
                <a:solidFill>
                  <a:schemeClr val="accent2">
                    <a:lumMod val="75000"/>
                  </a:schemeClr>
                </a:solidFill>
              </a:rPr>
              <a:t>After looking over a schematic for each of the chips, we were able to hook up the chips easily.</a:t>
            </a:r>
          </a:p>
          <a:p>
            <a:pPr marL="285750" indent="-285750">
              <a:buFontTx/>
              <a:buChar char="-"/>
            </a:pPr>
            <a:endParaRPr lang="en-US" sz="3200" dirty="0">
              <a:solidFill>
                <a:schemeClr val="accent2">
                  <a:lumMod val="75000"/>
                </a:schemeClr>
              </a:solidFill>
            </a:endParaRPr>
          </a:p>
          <a:p>
            <a:pPr marL="285750" indent="-285750">
              <a:buFontTx/>
              <a:buChar char="-"/>
            </a:pPr>
            <a:r>
              <a:rPr lang="en-US" sz="3200" dirty="0" smtClean="0">
                <a:solidFill>
                  <a:schemeClr val="accent2">
                    <a:lumMod val="75000"/>
                  </a:schemeClr>
                </a:solidFill>
              </a:rPr>
              <a:t>Also, learned how to properly distinguish which end of the chip is the top.</a:t>
            </a:r>
          </a:p>
          <a:p>
            <a:pPr marL="285750" indent="-285750">
              <a:buFontTx/>
              <a:buChar char="-"/>
            </a:pPr>
            <a:endParaRPr lang="en-US" sz="3200" dirty="0" smtClean="0">
              <a:solidFill>
                <a:srgbClr val="FF0000"/>
              </a:solidFill>
            </a:endParaRPr>
          </a:p>
        </p:txBody>
      </p:sp>
      <p:pic>
        <p:nvPicPr>
          <p:cNvPr id="1026" name="Picture 2" descr="http://www.wissenmitlinks.de/clipart/raumfahrt/img/image_exp_space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1720" y="4579732"/>
            <a:ext cx="3667125" cy="127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926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253845" y="3604201"/>
            <a:ext cx="3117273" cy="3117273"/>
          </a:xfrm>
          <a:prstGeom prst="rect">
            <a:avLst/>
          </a:prstGeom>
        </p:spPr>
      </p:pic>
      <p:sp>
        <p:nvSpPr>
          <p:cNvPr id="2" name="Title 1"/>
          <p:cNvSpPr>
            <a:spLocks noGrp="1"/>
          </p:cNvSpPr>
          <p:nvPr>
            <p:ph type="title"/>
          </p:nvPr>
        </p:nvSpPr>
        <p:spPr>
          <a:xfrm>
            <a:off x="838200" y="365125"/>
            <a:ext cx="10515600" cy="1099881"/>
          </a:xfrm>
        </p:spPr>
        <p:txBody>
          <a:bodyPr>
            <a:normAutofit/>
          </a:bodyPr>
          <a:lstStyle/>
          <a:p>
            <a:pPr algn="ctr"/>
            <a:r>
              <a:rPr lang="en-US" sz="3600" b="1" dirty="0">
                <a:ln w="9525">
                  <a:solidFill>
                    <a:prstClr val="white"/>
                  </a:solidFill>
                  <a:prstDash val="solid"/>
                </a:ln>
                <a:solidFill>
                  <a:srgbClr val="ED7D31">
                    <a:lumMod val="75000"/>
                  </a:srgbClr>
                </a:solidFill>
                <a:effectLst>
                  <a:outerShdw blurRad="12700" dist="38100" dir="2700000" algn="tl" rotWithShape="0">
                    <a:srgbClr val="4472C4">
                      <a:lumMod val="60000"/>
                      <a:lumOff val="40000"/>
                    </a:srgbClr>
                  </a:outerShdw>
                </a:effectLst>
              </a:rPr>
              <a:t>Lab 3 – NAND Equivalence</a:t>
            </a:r>
            <a:br>
              <a:rPr lang="en-US" sz="3600" b="1" dirty="0">
                <a:ln w="9525">
                  <a:solidFill>
                    <a:prstClr val="white"/>
                  </a:solidFill>
                  <a:prstDash val="solid"/>
                </a:ln>
                <a:solidFill>
                  <a:srgbClr val="ED7D31">
                    <a:lumMod val="75000"/>
                  </a:srgbClr>
                </a:solidFill>
                <a:effectLst>
                  <a:outerShdw blurRad="12700" dist="38100" dir="2700000" algn="tl" rotWithShape="0">
                    <a:srgbClr val="4472C4">
                      <a:lumMod val="60000"/>
                      <a:lumOff val="40000"/>
                    </a:srgbClr>
                  </a:outerShdw>
                </a:effectLst>
              </a:rPr>
            </a:br>
            <a:r>
              <a:rPr lang="en-US" sz="3600" b="1" dirty="0" smtClean="0">
                <a:ln w="9525">
                  <a:solidFill>
                    <a:prstClr val="white"/>
                  </a:solidFill>
                  <a:prstDash val="solid"/>
                </a:ln>
                <a:solidFill>
                  <a:srgbClr val="ED7D31">
                    <a:lumMod val="75000"/>
                  </a:srgbClr>
                </a:solidFill>
                <a:effectLst>
                  <a:outerShdw blurRad="12700" dist="38100" dir="2700000" algn="tl" rotWithShape="0">
                    <a:srgbClr val="4472C4">
                      <a:lumMod val="60000"/>
                      <a:lumOff val="40000"/>
                    </a:srgbClr>
                  </a:outerShdw>
                </a:effectLst>
              </a:rPr>
              <a:t>(Conclusion)</a:t>
            </a:r>
            <a:endParaRPr lang="en-US" sz="4000" b="1" dirty="0">
              <a:solidFill>
                <a:schemeClr val="accent6">
                  <a:lumMod val="50000"/>
                </a:schemeClr>
              </a:solidFill>
            </a:endParaRPr>
          </a:p>
        </p:txBody>
      </p:sp>
      <p:sp>
        <p:nvSpPr>
          <p:cNvPr id="3" name="Content Placeholder 2"/>
          <p:cNvSpPr>
            <a:spLocks noGrp="1"/>
          </p:cNvSpPr>
          <p:nvPr>
            <p:ph idx="1"/>
          </p:nvPr>
        </p:nvSpPr>
        <p:spPr>
          <a:xfrm>
            <a:off x="640773" y="1510305"/>
            <a:ext cx="10515600" cy="4800745"/>
          </a:xfrm>
        </p:spPr>
        <p:txBody>
          <a:bodyPr>
            <a:normAutofit/>
          </a:bodyPr>
          <a:lstStyle/>
          <a:p>
            <a:pPr lvl="1">
              <a:buFontTx/>
              <a:buChar char="-"/>
            </a:pPr>
            <a:r>
              <a:rPr lang="en-US" sz="2800" dirty="0" smtClean="0">
                <a:solidFill>
                  <a:schemeClr val="accent2">
                    <a:lumMod val="75000"/>
                  </a:schemeClr>
                </a:solidFill>
              </a:rPr>
              <a:t>Was able to hook up everything pretty quickly, now that I have become used to dealing with IC’s.</a:t>
            </a:r>
          </a:p>
          <a:p>
            <a:pPr lvl="1">
              <a:buFontTx/>
              <a:buChar char="-"/>
            </a:pPr>
            <a:endParaRPr lang="en-US" sz="2800" dirty="0">
              <a:solidFill>
                <a:schemeClr val="accent2">
                  <a:lumMod val="75000"/>
                </a:schemeClr>
              </a:solidFill>
            </a:endParaRPr>
          </a:p>
          <a:p>
            <a:pPr lvl="1">
              <a:buFontTx/>
              <a:buChar char="-"/>
            </a:pPr>
            <a:r>
              <a:rPr lang="en-US" sz="2800" dirty="0" smtClean="0">
                <a:solidFill>
                  <a:schemeClr val="accent2">
                    <a:lumMod val="75000"/>
                  </a:schemeClr>
                </a:solidFill>
              </a:rPr>
              <a:t>Even though the wires seem to be a mess, I am able to look at them and know what the purpose of each one is.</a:t>
            </a:r>
          </a:p>
        </p:txBody>
      </p:sp>
      <p:sp>
        <p:nvSpPr>
          <p:cNvPr id="4" name="Footer Placeholder 3"/>
          <p:cNvSpPr>
            <a:spLocks noGrp="1"/>
          </p:cNvSpPr>
          <p:nvPr>
            <p:ph type="ftr" sz="quarter" idx="11"/>
          </p:nvPr>
        </p:nvSpPr>
        <p:spPr>
          <a:xfrm>
            <a:off x="838199" y="6356349"/>
            <a:ext cx="2009775" cy="365125"/>
          </a:xfrm>
        </p:spPr>
        <p:txBody>
          <a:bodyPr/>
          <a:lstStyle/>
          <a:p>
            <a:pPr algn="l"/>
            <a:r>
              <a:rPr lang="en-US" dirty="0"/>
              <a:t>EECT </a:t>
            </a:r>
            <a:r>
              <a:rPr lang="en-US" dirty="0" smtClean="0"/>
              <a:t>112-50C </a:t>
            </a:r>
            <a:r>
              <a:rPr lang="en-US" dirty="0"/>
              <a:t>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27</a:t>
            </a:fld>
            <a:endParaRPr lang="en-US"/>
          </a:p>
        </p:txBody>
      </p:sp>
    </p:spTree>
    <p:extLst>
      <p:ext uri="{BB962C8B-B14F-4D97-AF65-F5344CB8AC3E}">
        <p14:creationId xmlns:p14="http://schemas.microsoft.com/office/powerpoint/2010/main" val="1056133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85140" y="1223911"/>
            <a:ext cx="4290869" cy="4069824"/>
          </a:xfrm>
          <a:prstGeom prst="rect">
            <a:avLst/>
          </a:prstGeom>
        </p:spPr>
      </p:pic>
      <p:sp>
        <p:nvSpPr>
          <p:cNvPr id="2" name="Title 1"/>
          <p:cNvSpPr>
            <a:spLocks noGrp="1"/>
          </p:cNvSpPr>
          <p:nvPr>
            <p:ph type="title"/>
          </p:nvPr>
        </p:nvSpPr>
        <p:spPr/>
        <p:txBody>
          <a:bodyPr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chemeClr val="accent6">
                    <a:lumMod val="50000"/>
                  </a:schemeClr>
                </a:solidFill>
              </a:rPr>
              <a:t>Lab </a:t>
            </a:r>
            <a:r>
              <a:rPr lang="en-US" b="1" dirty="0" smtClean="0">
                <a:ln/>
                <a:solidFill>
                  <a:schemeClr val="accent6">
                    <a:lumMod val="50000"/>
                  </a:schemeClr>
                </a:solidFill>
              </a:rPr>
              <a:t>4 </a:t>
            </a:r>
            <a:r>
              <a:rPr lang="en-US" b="1" dirty="0">
                <a:ln/>
                <a:solidFill>
                  <a:schemeClr val="accent6">
                    <a:lumMod val="50000"/>
                  </a:schemeClr>
                </a:solidFill>
              </a:rPr>
              <a:t>– </a:t>
            </a:r>
            <a:r>
              <a:rPr lang="en-US" b="1" dirty="0" smtClean="0">
                <a:ln/>
                <a:solidFill>
                  <a:schemeClr val="accent6">
                    <a:lumMod val="50000"/>
                  </a:schemeClr>
                </a:solidFill>
              </a:rPr>
              <a:t>Car Alarm</a:t>
            </a:r>
            <a:endParaRPr lang="en-US" b="1" dirty="0">
              <a:ln/>
              <a:solidFill>
                <a:schemeClr val="accent6">
                  <a:lumMod val="50000"/>
                </a:schemeClr>
              </a:solidFill>
            </a:endParaRPr>
          </a:p>
        </p:txBody>
      </p:sp>
      <p:sp>
        <p:nvSpPr>
          <p:cNvPr id="4" name="Footer Placeholder 3"/>
          <p:cNvSpPr>
            <a:spLocks noGrp="1"/>
          </p:cNvSpPr>
          <p:nvPr>
            <p:ph type="ftr" sz="quarter" idx="11"/>
          </p:nvPr>
        </p:nvSpPr>
        <p:spPr>
          <a:xfrm>
            <a:off x="831850" y="6372058"/>
            <a:ext cx="2217821" cy="365125"/>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28</a:t>
            </a:fld>
            <a:endParaRPr lang="en-US"/>
          </a:p>
        </p:txBody>
      </p:sp>
    </p:spTree>
    <p:extLst>
      <p:ext uri="{BB962C8B-B14F-4D97-AF65-F5344CB8AC3E}">
        <p14:creationId xmlns:p14="http://schemas.microsoft.com/office/powerpoint/2010/main" val="1361605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pPr algn="ctr"/>
            <a:r>
              <a:rPr lang="en-US" b="1" dirty="0">
                <a:ln/>
                <a:solidFill>
                  <a:schemeClr val="accent6">
                    <a:lumMod val="50000"/>
                  </a:schemeClr>
                </a:solidFill>
              </a:rPr>
              <a:t>Lab 4 – Car Alarm</a:t>
            </a:r>
            <a:endParaRPr lang="en-US" sz="2700" b="1" dirty="0">
              <a:solidFill>
                <a:schemeClr val="accent6">
                  <a:lumMod val="50000"/>
                </a:schemeClr>
              </a:solidFill>
            </a:endParaRPr>
          </a:p>
        </p:txBody>
      </p:sp>
      <p:sp>
        <p:nvSpPr>
          <p:cNvPr id="3" name="Content Placeholder 2"/>
          <p:cNvSpPr>
            <a:spLocks noGrp="1"/>
          </p:cNvSpPr>
          <p:nvPr>
            <p:ph idx="1"/>
          </p:nvPr>
        </p:nvSpPr>
        <p:spPr>
          <a:xfrm>
            <a:off x="838200" y="1459345"/>
            <a:ext cx="10515600" cy="4717618"/>
          </a:xfrm>
        </p:spPr>
        <p:txBody>
          <a:bodyPr/>
          <a:lstStyle/>
          <a:p>
            <a:r>
              <a:rPr lang="en-US" dirty="0" smtClean="0">
                <a:solidFill>
                  <a:schemeClr val="accent6">
                    <a:lumMod val="50000"/>
                  </a:schemeClr>
                </a:solidFill>
              </a:rPr>
              <a:t>Purpose</a:t>
            </a:r>
          </a:p>
          <a:p>
            <a:pPr marL="914400" lvl="2" indent="0">
              <a:buNone/>
            </a:pPr>
            <a:r>
              <a:rPr lang="en-US" dirty="0" smtClean="0">
                <a:solidFill>
                  <a:schemeClr val="accent6">
                    <a:lumMod val="50000"/>
                  </a:schemeClr>
                </a:solidFill>
              </a:rPr>
              <a:t>Designing </a:t>
            </a:r>
            <a:r>
              <a:rPr lang="en-US" dirty="0">
                <a:solidFill>
                  <a:schemeClr val="accent6">
                    <a:lumMod val="50000"/>
                  </a:schemeClr>
                </a:solidFill>
              </a:rPr>
              <a:t>logic for a Car Alarm given input and output requirements and going from start to finish</a:t>
            </a:r>
            <a:endParaRPr lang="en-US" dirty="0" smtClean="0">
              <a:solidFill>
                <a:schemeClr val="accent6">
                  <a:lumMod val="50000"/>
                </a:schemeClr>
              </a:solidFill>
            </a:endParaRPr>
          </a:p>
          <a:p>
            <a:r>
              <a:rPr lang="en-US" dirty="0" smtClean="0">
                <a:solidFill>
                  <a:schemeClr val="accent6">
                    <a:lumMod val="50000"/>
                  </a:schemeClr>
                </a:solidFill>
              </a:rPr>
              <a:t>Equipment and Material</a:t>
            </a:r>
          </a:p>
          <a:p>
            <a:pPr marL="914400" lvl="2" indent="0">
              <a:buNone/>
            </a:pPr>
            <a:r>
              <a:rPr lang="en-US" dirty="0" smtClean="0">
                <a:solidFill>
                  <a:schemeClr val="accent6">
                    <a:lumMod val="50000"/>
                  </a:schemeClr>
                </a:solidFill>
              </a:rPr>
              <a:t>Chips: 74LS00, 74LS08, ANOTHER, jumper wires, Dip Switch</a:t>
            </a:r>
          </a:p>
          <a:p>
            <a:pPr marL="914400" lvl="2" indent="0">
              <a:buNone/>
            </a:pPr>
            <a:r>
              <a:rPr lang="en-US" dirty="0" err="1" smtClean="0">
                <a:solidFill>
                  <a:schemeClr val="accent6">
                    <a:lumMod val="50000"/>
                  </a:schemeClr>
                </a:solidFill>
              </a:rPr>
              <a:t>MultiMeter</a:t>
            </a:r>
            <a:r>
              <a:rPr lang="en-US" dirty="0">
                <a:solidFill>
                  <a:schemeClr val="accent6">
                    <a:lumMod val="50000"/>
                  </a:schemeClr>
                </a:solidFill>
              </a:rPr>
              <a:t>: </a:t>
            </a:r>
            <a:r>
              <a:rPr lang="en-US" dirty="0" err="1">
                <a:solidFill>
                  <a:schemeClr val="accent6">
                    <a:lumMod val="50000"/>
                  </a:schemeClr>
                </a:solidFill>
              </a:rPr>
              <a:t>Gw</a:t>
            </a:r>
            <a:r>
              <a:rPr lang="en-US" dirty="0">
                <a:solidFill>
                  <a:schemeClr val="accent6">
                    <a:lumMod val="50000"/>
                  </a:schemeClr>
                </a:solidFill>
              </a:rPr>
              <a:t> </a:t>
            </a:r>
            <a:r>
              <a:rPr lang="en-US" dirty="0" err="1">
                <a:solidFill>
                  <a:schemeClr val="accent6">
                    <a:lumMod val="50000"/>
                  </a:schemeClr>
                </a:solidFill>
              </a:rPr>
              <a:t>Instek</a:t>
            </a:r>
            <a:r>
              <a:rPr lang="en-US" dirty="0">
                <a:solidFill>
                  <a:schemeClr val="accent6">
                    <a:lumMod val="50000"/>
                  </a:schemeClr>
                </a:solidFill>
              </a:rPr>
              <a:t> GDM-8245 SN: CL860260 </a:t>
            </a:r>
          </a:p>
          <a:p>
            <a:pPr marL="914400" lvl="2" indent="0">
              <a:buNone/>
            </a:pPr>
            <a:r>
              <a:rPr lang="en-US" dirty="0" smtClean="0">
                <a:solidFill>
                  <a:schemeClr val="accent6">
                    <a:lumMod val="50000"/>
                  </a:schemeClr>
                </a:solidFill>
              </a:rPr>
              <a:t>Elvis Board</a:t>
            </a:r>
            <a:r>
              <a:rPr lang="en-US" dirty="0">
                <a:solidFill>
                  <a:schemeClr val="accent6">
                    <a:lumMod val="50000"/>
                  </a:schemeClr>
                </a:solidFill>
              </a:rPr>
              <a:t>: ELVIS II+ SN:166911A</a:t>
            </a:r>
            <a:endParaRPr lang="en-US" b="1" dirty="0" smtClean="0">
              <a:solidFill>
                <a:schemeClr val="accent6">
                  <a:lumMod val="50000"/>
                </a:schemeClr>
              </a:solidFill>
            </a:endParaRPr>
          </a:p>
          <a:p>
            <a:r>
              <a:rPr lang="en-US" dirty="0" smtClean="0">
                <a:solidFill>
                  <a:schemeClr val="accent6">
                    <a:lumMod val="50000"/>
                  </a:schemeClr>
                </a:solidFill>
              </a:rPr>
              <a:t>Research and Information</a:t>
            </a:r>
          </a:p>
          <a:p>
            <a:pPr marL="457200" lvl="1" indent="0">
              <a:buNone/>
            </a:pPr>
            <a:r>
              <a:rPr lang="en-US" sz="2000" dirty="0" smtClean="0">
                <a:solidFill>
                  <a:schemeClr val="accent6">
                    <a:lumMod val="50000"/>
                  </a:schemeClr>
                </a:solidFill>
              </a:rPr>
              <a:t>	- Multisim circuit layout</a:t>
            </a:r>
          </a:p>
          <a:p>
            <a:pPr marL="457200" lvl="1" indent="0">
              <a:buNone/>
            </a:pPr>
            <a:r>
              <a:rPr lang="en-US" sz="2000" dirty="0" smtClean="0">
                <a:solidFill>
                  <a:schemeClr val="accent6">
                    <a:lumMod val="50000"/>
                  </a:schemeClr>
                </a:solidFill>
              </a:rPr>
              <a:t>        - Datasheets for Chips</a:t>
            </a:r>
          </a:p>
          <a:p>
            <a:pPr marL="457200" lvl="1" indent="0">
              <a:buNone/>
            </a:pPr>
            <a:endParaRPr lang="en-US" dirty="0" smtClean="0">
              <a:solidFill>
                <a:srgbClr val="7030A0"/>
              </a:solidFill>
            </a:endParaRPr>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smtClean="0"/>
              <a:t>EECT 112-50C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29</a:t>
            </a:fld>
            <a:endParaRPr lang="en-US"/>
          </a:p>
        </p:txBody>
      </p:sp>
      <p:pic>
        <p:nvPicPr>
          <p:cNvPr id="7" name="Picture 6"/>
          <p:cNvPicPr>
            <a:picLocks noChangeAspect="1"/>
          </p:cNvPicPr>
          <p:nvPr/>
        </p:nvPicPr>
        <p:blipFill>
          <a:blip r:embed="rId2"/>
          <a:stretch>
            <a:fillRect/>
          </a:stretch>
        </p:blipFill>
        <p:spPr>
          <a:xfrm>
            <a:off x="8369295" y="2732965"/>
            <a:ext cx="2536156" cy="2542252"/>
          </a:xfrm>
          <a:prstGeom prst="rect">
            <a:avLst/>
          </a:prstGeom>
        </p:spPr>
      </p:pic>
    </p:spTree>
    <p:extLst>
      <p:ext uri="{BB962C8B-B14F-4D97-AF65-F5344CB8AC3E}">
        <p14:creationId xmlns:p14="http://schemas.microsoft.com/office/powerpoint/2010/main" val="4094474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5911" y="2485622"/>
            <a:ext cx="5000728" cy="3886435"/>
          </a:xfrm>
          <a:prstGeom prst="rect">
            <a:avLst/>
          </a:prstGeom>
        </p:spPr>
      </p:pic>
      <p:sp>
        <p:nvSpPr>
          <p:cNvPr id="2" name="Title 1"/>
          <p:cNvSpPr>
            <a:spLocks noGrp="1"/>
          </p:cNvSpPr>
          <p:nvPr>
            <p:ph type="title"/>
          </p:nvPr>
        </p:nvSpPr>
        <p:spPr/>
        <p:txBody>
          <a:bodyPr anchor="ctr"/>
          <a:lstStyle/>
          <a:p>
            <a:pPr algn="ctr"/>
            <a:r>
              <a:rPr lang="en-US" dirty="0" smtClean="0">
                <a:ln w="0"/>
                <a:solidFill>
                  <a:srgbClr val="7030A0"/>
                </a:solidFill>
                <a:effectLst>
                  <a:reflection blurRad="6350" stA="53000" endA="300" endPos="35500" dir="5400000" sy="-90000" algn="bl" rotWithShape="0"/>
                </a:effectLst>
              </a:rPr>
              <a:t>Lab 1 – AND, OR</a:t>
            </a:r>
            <a:r>
              <a:rPr lang="en-US" dirty="0" smtClean="0">
                <a:solidFill>
                  <a:schemeClr val="accent6">
                    <a:lumMod val="75000"/>
                  </a:schemeClr>
                </a:solidFill>
              </a:rPr>
              <a:t/>
            </a:r>
            <a:br>
              <a:rPr lang="en-US" dirty="0" smtClean="0">
                <a:solidFill>
                  <a:schemeClr val="accent6">
                    <a:lumMod val="75000"/>
                  </a:schemeClr>
                </a:solidFill>
              </a:rPr>
            </a:br>
            <a:endParaRPr lang="en-US" dirty="0">
              <a:solidFill>
                <a:schemeClr val="accent6">
                  <a:lumMod val="75000"/>
                </a:schemeClr>
              </a:solidFill>
            </a:endParaRPr>
          </a:p>
        </p:txBody>
      </p:sp>
      <p:sp>
        <p:nvSpPr>
          <p:cNvPr id="4" name="Footer Placeholder 3"/>
          <p:cNvSpPr>
            <a:spLocks noGrp="1"/>
          </p:cNvSpPr>
          <p:nvPr>
            <p:ph type="ftr" sz="quarter" idx="11"/>
          </p:nvPr>
        </p:nvSpPr>
        <p:spPr>
          <a:xfrm>
            <a:off x="831850" y="6372058"/>
            <a:ext cx="2217821" cy="365125"/>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3</a:t>
            </a:fld>
            <a:endParaRPr lang="en-US"/>
          </a:p>
        </p:txBody>
      </p:sp>
      <p:pic>
        <p:nvPicPr>
          <p:cNvPr id="1026" name="Picture 2" descr="Black Star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5642" y="495719"/>
            <a:ext cx="1943727" cy="193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307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pPr algn="ctr"/>
            <a:r>
              <a:rPr lang="en-US" sz="4000" b="1" dirty="0">
                <a:ln/>
                <a:solidFill>
                  <a:schemeClr val="accent6">
                    <a:lumMod val="50000"/>
                  </a:schemeClr>
                </a:solidFill>
              </a:rPr>
              <a:t>Lab 4 – Car Alarm</a:t>
            </a:r>
            <a:endParaRPr lang="en-US" sz="4000" b="1" dirty="0">
              <a:solidFill>
                <a:schemeClr val="accent6">
                  <a:lumMod val="50000"/>
                </a:schemeClr>
              </a:solidFill>
            </a:endParaRPr>
          </a:p>
        </p:txBody>
      </p:sp>
      <p:sp>
        <p:nvSpPr>
          <p:cNvPr id="3" name="Content Placeholder 2"/>
          <p:cNvSpPr>
            <a:spLocks noGrp="1"/>
          </p:cNvSpPr>
          <p:nvPr>
            <p:ph idx="1"/>
          </p:nvPr>
        </p:nvSpPr>
        <p:spPr>
          <a:xfrm>
            <a:off x="838200" y="1422400"/>
            <a:ext cx="10515600" cy="4754563"/>
          </a:xfrm>
        </p:spPr>
        <p:txBody>
          <a:bodyPr/>
          <a:lstStyle/>
          <a:p>
            <a:pPr marL="0" indent="0" algn="ctr">
              <a:buNone/>
            </a:pPr>
            <a:r>
              <a:rPr lang="en-US" b="1" dirty="0" smtClean="0">
                <a:solidFill>
                  <a:schemeClr val="accent6">
                    <a:lumMod val="50000"/>
                  </a:schemeClr>
                </a:solidFill>
              </a:rPr>
              <a:t>Procedures </a:t>
            </a:r>
          </a:p>
          <a:p>
            <a:pPr>
              <a:buFontTx/>
              <a:buChar char="-"/>
            </a:pPr>
            <a:r>
              <a:rPr lang="en-US" dirty="0" smtClean="0">
                <a:solidFill>
                  <a:schemeClr val="accent6">
                    <a:lumMod val="50000"/>
                  </a:schemeClr>
                </a:solidFill>
              </a:rPr>
              <a:t>Using an AND, OR, and NOT gates, a car alarm circuit was built. It was to be built in such a way, certain combinations would turn a light (alarm) on or off. </a:t>
            </a:r>
          </a:p>
          <a:p>
            <a:pPr>
              <a:buFontTx/>
              <a:buChar char="-"/>
            </a:pPr>
            <a:endParaRPr lang="en-US" dirty="0" smtClean="0">
              <a:solidFill>
                <a:schemeClr val="accent6">
                  <a:lumMod val="50000"/>
                </a:schemeClr>
              </a:solidFill>
            </a:endParaRPr>
          </a:p>
          <a:p>
            <a:pPr marL="0" indent="0">
              <a:buNone/>
            </a:pPr>
            <a:r>
              <a:rPr lang="en-US" dirty="0" smtClean="0">
                <a:solidFill>
                  <a:schemeClr val="accent6">
                    <a:lumMod val="50000"/>
                  </a:schemeClr>
                </a:solidFill>
              </a:rPr>
              <a:t>- The challenge was to find  way to use the least amount of chips on the board as possible. </a:t>
            </a:r>
            <a:endParaRPr lang="en-US" dirty="0">
              <a:solidFill>
                <a:schemeClr val="accent6">
                  <a:lumMod val="50000"/>
                </a:schemeClr>
              </a:solidFill>
            </a:endParaRPr>
          </a:p>
        </p:txBody>
      </p:sp>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112-50C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30</a:t>
            </a:fld>
            <a:endParaRPr lang="en-US"/>
          </a:p>
        </p:txBody>
      </p:sp>
    </p:spTree>
    <p:extLst>
      <p:ext uri="{BB962C8B-B14F-4D97-AF65-F5344CB8AC3E}">
        <p14:creationId xmlns:p14="http://schemas.microsoft.com/office/powerpoint/2010/main" val="4107141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n/>
                <a:solidFill>
                  <a:schemeClr val="accent6">
                    <a:lumMod val="50000"/>
                  </a:schemeClr>
                </a:solidFill>
              </a:rPr>
              <a:t>Lab 4 – Car </a:t>
            </a:r>
            <a:r>
              <a:rPr lang="en-US" b="1" dirty="0" smtClean="0">
                <a:ln/>
                <a:solidFill>
                  <a:schemeClr val="accent6">
                    <a:lumMod val="50000"/>
                  </a:schemeClr>
                </a:solidFill>
              </a:rPr>
              <a:t>Alarm</a:t>
            </a:r>
            <a:br>
              <a:rPr lang="en-US" b="1" dirty="0" smtClean="0">
                <a:ln/>
                <a:solidFill>
                  <a:schemeClr val="accent6">
                    <a:lumMod val="50000"/>
                  </a:schemeClr>
                </a:solidFill>
              </a:rPr>
            </a:br>
            <a:r>
              <a:rPr lang="en-US" b="1" dirty="0" smtClean="0">
                <a:solidFill>
                  <a:schemeClr val="accent6">
                    <a:lumMod val="50000"/>
                  </a:schemeClr>
                </a:solidFill>
              </a:rPr>
              <a:t>(Multisim)</a:t>
            </a:r>
            <a:endParaRPr lang="en-US" b="1" dirty="0">
              <a:solidFill>
                <a:schemeClr val="accent6">
                  <a:lumMod val="50000"/>
                </a:schemeClr>
              </a:solidFill>
            </a:endParaRPr>
          </a:p>
        </p:txBody>
      </p:sp>
      <p:sp>
        <p:nvSpPr>
          <p:cNvPr id="3" name="Footer Placeholder 2"/>
          <p:cNvSpPr>
            <a:spLocks noGrp="1"/>
          </p:cNvSpPr>
          <p:nvPr>
            <p:ph type="ftr" sz="quarter" idx="11"/>
          </p:nvPr>
        </p:nvSpPr>
        <p:spPr>
          <a:xfrm>
            <a:off x="-654550" y="6384289"/>
            <a:ext cx="4114800" cy="365125"/>
          </a:xfrm>
        </p:spPr>
        <p:txBody>
          <a:bodyPr/>
          <a:lstStyle/>
          <a:p>
            <a:r>
              <a:rPr lang="en-US" dirty="0" smtClean="0"/>
              <a:t>EECT 101 Lab Notebook</a:t>
            </a:r>
            <a:endParaRPr lang="en-US" dirty="0"/>
          </a:p>
        </p:txBody>
      </p:sp>
      <p:sp>
        <p:nvSpPr>
          <p:cNvPr id="4" name="Slide Number Placeholder 3"/>
          <p:cNvSpPr>
            <a:spLocks noGrp="1"/>
          </p:cNvSpPr>
          <p:nvPr>
            <p:ph type="sldNum" sz="quarter" idx="12"/>
          </p:nvPr>
        </p:nvSpPr>
        <p:spPr/>
        <p:txBody>
          <a:bodyPr/>
          <a:lstStyle/>
          <a:p>
            <a:fld id="{B205E3D1-8C80-40C9-AABD-810F903285A1}" type="slidenum">
              <a:rPr lang="en-US" smtClean="0"/>
              <a:t>31</a:t>
            </a:fld>
            <a:endParaRPr lang="en-US" dirty="0"/>
          </a:p>
        </p:txBody>
      </p:sp>
      <p:pic>
        <p:nvPicPr>
          <p:cNvPr id="5" name="Picture 4"/>
          <p:cNvPicPr>
            <a:picLocks noChangeAspect="1"/>
          </p:cNvPicPr>
          <p:nvPr/>
        </p:nvPicPr>
        <p:blipFill>
          <a:blip r:embed="rId2"/>
          <a:stretch>
            <a:fillRect/>
          </a:stretch>
        </p:blipFill>
        <p:spPr>
          <a:xfrm>
            <a:off x="390525" y="1789542"/>
            <a:ext cx="11410950" cy="3819525"/>
          </a:xfrm>
          <a:prstGeom prst="rect">
            <a:avLst/>
          </a:prstGeom>
        </p:spPr>
      </p:pic>
    </p:spTree>
    <p:extLst>
      <p:ext uri="{BB962C8B-B14F-4D97-AF65-F5344CB8AC3E}">
        <p14:creationId xmlns:p14="http://schemas.microsoft.com/office/powerpoint/2010/main" val="3168116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pPr algn="ctr"/>
            <a:r>
              <a:rPr lang="en-US" sz="4000" b="1" dirty="0">
                <a:ln/>
                <a:solidFill>
                  <a:schemeClr val="accent6">
                    <a:lumMod val="50000"/>
                  </a:schemeClr>
                </a:solidFill>
              </a:rPr>
              <a:t>Lab 4 – Car Alarm</a:t>
            </a:r>
            <a:endParaRPr lang="en-US" sz="4000" b="1" dirty="0">
              <a:solidFill>
                <a:schemeClr val="accent6">
                  <a:lumMod val="50000"/>
                </a:schemeClr>
              </a:solidFill>
            </a:endParaRPr>
          </a:p>
        </p:txBody>
      </p:sp>
      <p:sp>
        <p:nvSpPr>
          <p:cNvPr id="3" name="Content Placeholder 2"/>
          <p:cNvSpPr>
            <a:spLocks noGrp="1"/>
          </p:cNvSpPr>
          <p:nvPr>
            <p:ph idx="1"/>
          </p:nvPr>
        </p:nvSpPr>
        <p:spPr>
          <a:xfrm>
            <a:off x="838200" y="1422400"/>
            <a:ext cx="10515600" cy="4754563"/>
          </a:xfrm>
        </p:spPr>
        <p:txBody>
          <a:bodyPr>
            <a:normAutofit/>
          </a:bodyPr>
          <a:lstStyle/>
          <a:p>
            <a:pPr marL="0" indent="0" algn="ctr">
              <a:buNone/>
            </a:pPr>
            <a:r>
              <a:rPr lang="en-US" dirty="0" smtClean="0">
                <a:solidFill>
                  <a:schemeClr val="accent6">
                    <a:lumMod val="50000"/>
                  </a:schemeClr>
                </a:solidFill>
              </a:rPr>
              <a:t>Pictures</a:t>
            </a:r>
            <a:endParaRPr lang="en-US" dirty="0">
              <a:solidFill>
                <a:schemeClr val="accent6">
                  <a:lumMod val="50000"/>
                </a:schemeClr>
              </a:solidFill>
            </a:endParaRPr>
          </a:p>
        </p:txBody>
      </p:sp>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112-50C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32</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750" y="2120723"/>
            <a:ext cx="5367798" cy="402584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567" y="1998355"/>
            <a:ext cx="5461683" cy="4096262"/>
          </a:xfrm>
          <a:prstGeom prst="rect">
            <a:avLst/>
          </a:prstGeom>
        </p:spPr>
      </p:pic>
    </p:spTree>
    <p:extLst>
      <p:ext uri="{BB962C8B-B14F-4D97-AF65-F5344CB8AC3E}">
        <p14:creationId xmlns:p14="http://schemas.microsoft.com/office/powerpoint/2010/main" val="4276231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n/>
                <a:solidFill>
                  <a:schemeClr val="accent6">
                    <a:lumMod val="50000"/>
                  </a:schemeClr>
                </a:solidFill>
              </a:rPr>
              <a:t>Lab 4 – Car Alarm</a:t>
            </a:r>
            <a:r>
              <a:rPr lang="en-US" b="1" dirty="0" smtClean="0">
                <a:solidFill>
                  <a:schemeClr val="accent6">
                    <a:lumMod val="50000"/>
                  </a:schemeClr>
                </a:solidFill>
              </a:rPr>
              <a:t/>
            </a:r>
            <a:br>
              <a:rPr lang="en-US" b="1" dirty="0" smtClean="0">
                <a:solidFill>
                  <a:schemeClr val="accent6">
                    <a:lumMod val="50000"/>
                  </a:schemeClr>
                </a:solidFill>
              </a:rPr>
            </a:br>
            <a:r>
              <a:rPr lang="en-US" b="1" dirty="0" smtClean="0">
                <a:solidFill>
                  <a:schemeClr val="accent6">
                    <a:lumMod val="50000"/>
                  </a:schemeClr>
                </a:solidFill>
              </a:rPr>
              <a:t>(</a:t>
            </a:r>
            <a:r>
              <a:rPr lang="en-US" b="1" dirty="0">
                <a:solidFill>
                  <a:schemeClr val="accent6">
                    <a:lumMod val="50000"/>
                  </a:schemeClr>
                </a:solidFill>
              </a:rPr>
              <a:t>Observation</a:t>
            </a:r>
            <a:r>
              <a:rPr lang="en-US" b="1" dirty="0" smtClean="0">
                <a:solidFill>
                  <a:schemeClr val="accent6">
                    <a:lumMod val="50000"/>
                  </a:schemeClr>
                </a:solidFill>
              </a:rPr>
              <a:t>) </a:t>
            </a:r>
            <a:endParaRPr lang="en-US" b="1" dirty="0">
              <a:solidFill>
                <a:schemeClr val="accent6">
                  <a:lumMod val="50000"/>
                </a:schemeClr>
              </a:solidFill>
            </a:endParaRPr>
          </a:p>
        </p:txBody>
      </p:sp>
      <p:sp>
        <p:nvSpPr>
          <p:cNvPr id="3" name="Footer Placeholder 2"/>
          <p:cNvSpPr>
            <a:spLocks noGrp="1"/>
          </p:cNvSpPr>
          <p:nvPr>
            <p:ph type="ftr" sz="quarter" idx="11"/>
          </p:nvPr>
        </p:nvSpPr>
        <p:spPr/>
        <p:txBody>
          <a:bodyPr/>
          <a:lstStyle/>
          <a:p>
            <a:r>
              <a:rPr lang="en-US" smtClean="0"/>
              <a:t>EECT 101 Lab Notebook</a:t>
            </a:r>
            <a:endParaRPr lang="en-US"/>
          </a:p>
        </p:txBody>
      </p:sp>
      <p:sp>
        <p:nvSpPr>
          <p:cNvPr id="4" name="Slide Number Placeholder 3"/>
          <p:cNvSpPr>
            <a:spLocks noGrp="1"/>
          </p:cNvSpPr>
          <p:nvPr>
            <p:ph type="sldNum" sz="quarter" idx="12"/>
          </p:nvPr>
        </p:nvSpPr>
        <p:spPr/>
        <p:txBody>
          <a:bodyPr/>
          <a:lstStyle/>
          <a:p>
            <a:fld id="{B205E3D1-8C80-40C9-AABD-810F903285A1}" type="slidenum">
              <a:rPr lang="en-US" smtClean="0"/>
              <a:t>33</a:t>
            </a:fld>
            <a:endParaRPr lang="en-US"/>
          </a:p>
        </p:txBody>
      </p:sp>
      <p:sp>
        <p:nvSpPr>
          <p:cNvPr id="5" name="TextBox 4"/>
          <p:cNvSpPr txBox="1"/>
          <p:nvPr/>
        </p:nvSpPr>
        <p:spPr>
          <a:xfrm>
            <a:off x="2400085" y="2025446"/>
            <a:ext cx="8350294" cy="3539430"/>
          </a:xfrm>
          <a:prstGeom prst="rect">
            <a:avLst/>
          </a:prstGeom>
          <a:noFill/>
        </p:spPr>
        <p:txBody>
          <a:bodyPr wrap="square" rtlCol="0">
            <a:spAutoFit/>
          </a:bodyPr>
          <a:lstStyle/>
          <a:p>
            <a:pPr marL="285750" indent="-285750">
              <a:buFontTx/>
              <a:buChar char="-"/>
            </a:pPr>
            <a:r>
              <a:rPr lang="en-US" sz="3200" dirty="0" smtClean="0">
                <a:solidFill>
                  <a:schemeClr val="accent6">
                    <a:lumMod val="50000"/>
                  </a:schemeClr>
                </a:solidFill>
              </a:rPr>
              <a:t>It is best to keep the amount of chips used in a circuit to a minimum. There are a plethora of combinations that can be made with simply one AND, one OR as well as one NOT. </a:t>
            </a:r>
          </a:p>
          <a:p>
            <a:pPr marL="285750" indent="-285750">
              <a:buFontTx/>
              <a:buChar char="-"/>
            </a:pPr>
            <a:endParaRPr lang="en-US" sz="3200" dirty="0" smtClean="0">
              <a:solidFill>
                <a:schemeClr val="accent6">
                  <a:lumMod val="50000"/>
                </a:schemeClr>
              </a:solidFill>
            </a:endParaRPr>
          </a:p>
          <a:p>
            <a:pPr marL="285750" indent="-285750">
              <a:buFontTx/>
              <a:buChar char="-"/>
            </a:pPr>
            <a:r>
              <a:rPr lang="en-US" sz="3200" dirty="0" smtClean="0">
                <a:solidFill>
                  <a:schemeClr val="accent6">
                    <a:lumMod val="50000"/>
                  </a:schemeClr>
                </a:solidFill>
              </a:rPr>
              <a:t>My circuit was pieced together easily, I had no issue hooking up my circuit. </a:t>
            </a:r>
            <a:endParaRPr lang="en-US" sz="3200" dirty="0">
              <a:solidFill>
                <a:schemeClr val="accent6">
                  <a:lumMod val="50000"/>
                </a:schemeClr>
              </a:solidFill>
            </a:endParaRPr>
          </a:p>
        </p:txBody>
      </p:sp>
    </p:spTree>
    <p:extLst>
      <p:ext uri="{BB962C8B-B14F-4D97-AF65-F5344CB8AC3E}">
        <p14:creationId xmlns:p14="http://schemas.microsoft.com/office/powerpoint/2010/main" val="797808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63311"/>
          </a:xfrm>
        </p:spPr>
        <p:txBody>
          <a:bodyPr>
            <a:normAutofit fontScale="90000"/>
          </a:bodyPr>
          <a:lstStyle/>
          <a:p>
            <a:pPr algn="ctr"/>
            <a:r>
              <a:rPr lang="en-US" sz="3600" b="1" dirty="0">
                <a:ln/>
                <a:solidFill>
                  <a:schemeClr val="accent6">
                    <a:lumMod val="50000"/>
                  </a:schemeClr>
                </a:solidFill>
              </a:rPr>
              <a:t>Lab 4 – Car Alarm</a:t>
            </a:r>
            <a:r>
              <a:rPr lang="en-US" sz="4000" b="1" dirty="0" smtClean="0">
                <a:solidFill>
                  <a:schemeClr val="accent6">
                    <a:lumMod val="50000"/>
                  </a:schemeClr>
                </a:solidFill>
              </a:rPr>
              <a:t/>
            </a:r>
            <a:br>
              <a:rPr lang="en-US" sz="4000" b="1" dirty="0" smtClean="0">
                <a:solidFill>
                  <a:schemeClr val="accent6">
                    <a:lumMod val="50000"/>
                  </a:schemeClr>
                </a:solidFill>
              </a:rPr>
            </a:br>
            <a:r>
              <a:rPr lang="en-US" sz="4000" b="1" dirty="0" smtClean="0">
                <a:solidFill>
                  <a:schemeClr val="accent6">
                    <a:lumMod val="50000"/>
                  </a:schemeClr>
                </a:solidFill>
              </a:rPr>
              <a:t>(Conclusion)</a:t>
            </a:r>
            <a:endParaRPr lang="en-US" sz="4000" b="1" dirty="0">
              <a:solidFill>
                <a:schemeClr val="accent6">
                  <a:lumMod val="50000"/>
                </a:schemeClr>
              </a:solidFill>
            </a:endParaRPr>
          </a:p>
        </p:txBody>
      </p:sp>
      <p:sp>
        <p:nvSpPr>
          <p:cNvPr id="3" name="Content Placeholder 2"/>
          <p:cNvSpPr>
            <a:spLocks noGrp="1"/>
          </p:cNvSpPr>
          <p:nvPr>
            <p:ph idx="1"/>
          </p:nvPr>
        </p:nvSpPr>
        <p:spPr>
          <a:xfrm>
            <a:off x="838200" y="1376218"/>
            <a:ext cx="10515600" cy="4800745"/>
          </a:xfrm>
        </p:spPr>
        <p:txBody>
          <a:bodyPr>
            <a:normAutofit/>
          </a:bodyPr>
          <a:lstStyle/>
          <a:p>
            <a:pPr marL="457200" lvl="1" indent="0">
              <a:buNone/>
            </a:pPr>
            <a:r>
              <a:rPr lang="en-US" sz="2800" dirty="0" smtClean="0">
                <a:solidFill>
                  <a:schemeClr val="accent6">
                    <a:lumMod val="50000"/>
                  </a:schemeClr>
                </a:solidFill>
              </a:rPr>
              <a:t>- All results in multisim and in the lab agreed with one another. </a:t>
            </a:r>
          </a:p>
          <a:p>
            <a:pPr marL="457200" lvl="1" indent="0">
              <a:buNone/>
            </a:pPr>
            <a:endParaRPr lang="en-US" sz="2800" dirty="0" smtClean="0">
              <a:solidFill>
                <a:schemeClr val="accent6">
                  <a:lumMod val="50000"/>
                </a:schemeClr>
              </a:solidFill>
            </a:endParaRPr>
          </a:p>
          <a:p>
            <a:pPr marL="457200" lvl="1" indent="0">
              <a:buNone/>
            </a:pPr>
            <a:r>
              <a:rPr lang="en-US" sz="2800" dirty="0" smtClean="0">
                <a:solidFill>
                  <a:schemeClr val="accent6">
                    <a:lumMod val="50000"/>
                  </a:schemeClr>
                </a:solidFill>
              </a:rPr>
              <a:t>- I learned how to minimize the use of chips on the board, by using Boolean theorems.</a:t>
            </a:r>
          </a:p>
          <a:p>
            <a:pPr marL="457200" lvl="1" indent="0">
              <a:buNone/>
            </a:pPr>
            <a:endParaRPr lang="en-US" sz="2800" dirty="0" smtClean="0">
              <a:solidFill>
                <a:schemeClr val="accent6">
                  <a:lumMod val="50000"/>
                </a:schemeClr>
              </a:solidFill>
            </a:endParaRPr>
          </a:p>
          <a:p>
            <a:pPr marL="457200" lvl="1" indent="0">
              <a:buNone/>
            </a:pPr>
            <a:r>
              <a:rPr lang="en-US" sz="2800" dirty="0" smtClean="0">
                <a:solidFill>
                  <a:schemeClr val="accent6">
                    <a:lumMod val="50000"/>
                  </a:schemeClr>
                </a:solidFill>
              </a:rPr>
              <a:t>- After the lab, I found that I am able to hook up digital circuits much easier. I have found a better understanding of how to utilize both datasheets and different types of chips.</a:t>
            </a:r>
          </a:p>
        </p:txBody>
      </p:sp>
      <p:sp>
        <p:nvSpPr>
          <p:cNvPr id="4" name="Footer Placeholder 3"/>
          <p:cNvSpPr>
            <a:spLocks noGrp="1"/>
          </p:cNvSpPr>
          <p:nvPr>
            <p:ph type="ftr" sz="quarter" idx="11"/>
          </p:nvPr>
        </p:nvSpPr>
        <p:spPr>
          <a:xfrm>
            <a:off x="838199" y="6356349"/>
            <a:ext cx="2009775" cy="365125"/>
          </a:xfrm>
        </p:spPr>
        <p:txBody>
          <a:bodyPr/>
          <a:lstStyle/>
          <a:p>
            <a:pPr algn="l"/>
            <a:r>
              <a:rPr lang="en-US" dirty="0"/>
              <a:t>EECT </a:t>
            </a:r>
            <a:r>
              <a:rPr lang="en-US" dirty="0" smtClean="0"/>
              <a:t>112-50C </a:t>
            </a:r>
            <a:r>
              <a:rPr lang="en-US" dirty="0"/>
              <a:t>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34</a:t>
            </a:fld>
            <a:endParaRPr lang="en-US"/>
          </a:p>
        </p:txBody>
      </p:sp>
    </p:spTree>
    <p:extLst>
      <p:ext uri="{BB962C8B-B14F-4D97-AF65-F5344CB8AC3E}">
        <p14:creationId xmlns:p14="http://schemas.microsoft.com/office/powerpoint/2010/main" val="2946094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342491" y="1392381"/>
            <a:ext cx="4429110" cy="4474152"/>
          </a:xfrm>
          <a:prstGeom prst="rect">
            <a:avLst/>
          </a:prstGeom>
        </p:spPr>
      </p:pic>
      <p:sp>
        <p:nvSpPr>
          <p:cNvPr id="2" name="Title 1"/>
          <p:cNvSpPr>
            <a:spLocks noGrp="1"/>
          </p:cNvSpPr>
          <p:nvPr>
            <p:ph type="title"/>
          </p:nvPr>
        </p:nvSpPr>
        <p:spPr/>
        <p:txBody>
          <a:bodyPr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rgbClr val="EE54D8"/>
                </a:solidFill>
              </a:rPr>
              <a:t>Lab </a:t>
            </a:r>
            <a:r>
              <a:rPr lang="en-US" b="1" dirty="0" smtClean="0">
                <a:ln/>
                <a:solidFill>
                  <a:srgbClr val="EE54D8"/>
                </a:solidFill>
              </a:rPr>
              <a:t>5 – Flip Flops </a:t>
            </a:r>
            <a:endParaRPr lang="en-US" b="1" dirty="0">
              <a:ln/>
              <a:solidFill>
                <a:srgbClr val="EE54D8"/>
              </a:solidFill>
            </a:endParaRPr>
          </a:p>
        </p:txBody>
      </p:sp>
      <p:sp>
        <p:nvSpPr>
          <p:cNvPr id="4" name="Footer Placeholder 3"/>
          <p:cNvSpPr>
            <a:spLocks noGrp="1"/>
          </p:cNvSpPr>
          <p:nvPr>
            <p:ph type="ftr" sz="quarter" idx="11"/>
          </p:nvPr>
        </p:nvSpPr>
        <p:spPr>
          <a:xfrm>
            <a:off x="831850" y="6372058"/>
            <a:ext cx="2217821" cy="365125"/>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35</a:t>
            </a:fld>
            <a:endParaRPr lang="en-US"/>
          </a:p>
        </p:txBody>
      </p:sp>
    </p:spTree>
    <p:extLst>
      <p:ext uri="{BB962C8B-B14F-4D97-AF65-F5344CB8AC3E}">
        <p14:creationId xmlns:p14="http://schemas.microsoft.com/office/powerpoint/2010/main" val="4244486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wpclipart.com/space/ships/satellite/satellit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8980" y="2217591"/>
            <a:ext cx="4053020" cy="30102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0" y="365126"/>
            <a:ext cx="10515600" cy="918730"/>
          </a:xfrm>
        </p:spPr>
        <p:txBody>
          <a:bodyPr>
            <a:normAutofit/>
          </a:bodyPr>
          <a:lstStyle/>
          <a:p>
            <a:pPr algn="ctr"/>
            <a:r>
              <a:rPr lang="en-US" b="1" dirty="0">
                <a:ln/>
                <a:solidFill>
                  <a:srgbClr val="EE54D8"/>
                </a:solidFill>
              </a:rPr>
              <a:t>Lab 5 </a:t>
            </a:r>
            <a:r>
              <a:rPr lang="en-US" b="1" dirty="0" smtClean="0">
                <a:ln/>
                <a:solidFill>
                  <a:srgbClr val="EE54D8"/>
                </a:solidFill>
              </a:rPr>
              <a:t>– Flip Flops </a:t>
            </a:r>
            <a:endParaRPr lang="en-US" sz="2700" b="1" dirty="0">
              <a:solidFill>
                <a:srgbClr val="EE54D8"/>
              </a:solidFill>
            </a:endParaRPr>
          </a:p>
        </p:txBody>
      </p:sp>
      <p:sp>
        <p:nvSpPr>
          <p:cNvPr id="3" name="Content Placeholder 2"/>
          <p:cNvSpPr>
            <a:spLocks noGrp="1"/>
          </p:cNvSpPr>
          <p:nvPr>
            <p:ph idx="1"/>
          </p:nvPr>
        </p:nvSpPr>
        <p:spPr>
          <a:xfrm>
            <a:off x="838200" y="1459345"/>
            <a:ext cx="10515600" cy="4717618"/>
          </a:xfrm>
        </p:spPr>
        <p:txBody>
          <a:bodyPr/>
          <a:lstStyle/>
          <a:p>
            <a:r>
              <a:rPr lang="en-US" dirty="0" smtClean="0">
                <a:solidFill>
                  <a:srgbClr val="EE54D8"/>
                </a:solidFill>
              </a:rPr>
              <a:t>Purpose</a:t>
            </a:r>
          </a:p>
          <a:p>
            <a:pPr marL="914400" lvl="2" indent="0">
              <a:buNone/>
            </a:pPr>
            <a:r>
              <a:rPr lang="en-US" dirty="0" smtClean="0">
                <a:solidFill>
                  <a:srgbClr val="EE54D8"/>
                </a:solidFill>
              </a:rPr>
              <a:t>Learn and understand latches and flip flops.</a:t>
            </a:r>
          </a:p>
          <a:p>
            <a:pPr marL="914400" lvl="2" indent="0">
              <a:buNone/>
            </a:pPr>
            <a:endParaRPr lang="en-US" dirty="0" smtClean="0">
              <a:solidFill>
                <a:srgbClr val="EE54D8"/>
              </a:solidFill>
            </a:endParaRPr>
          </a:p>
          <a:p>
            <a:r>
              <a:rPr lang="en-US" dirty="0" smtClean="0">
                <a:solidFill>
                  <a:srgbClr val="EE54D8"/>
                </a:solidFill>
              </a:rPr>
              <a:t>Equipment and Material</a:t>
            </a:r>
          </a:p>
          <a:p>
            <a:pPr marL="914400" lvl="2" indent="0">
              <a:buNone/>
            </a:pPr>
            <a:r>
              <a:rPr lang="en-US" dirty="0" smtClean="0">
                <a:solidFill>
                  <a:srgbClr val="EE54D8"/>
                </a:solidFill>
              </a:rPr>
              <a:t>Breadboard, 7400N, jumper wires, resistors, and dip switches</a:t>
            </a:r>
          </a:p>
          <a:p>
            <a:pPr marL="914400" lvl="2" indent="0">
              <a:buNone/>
            </a:pPr>
            <a:r>
              <a:rPr lang="en-US" dirty="0" err="1">
                <a:solidFill>
                  <a:srgbClr val="EE54D8"/>
                </a:solidFill>
              </a:rPr>
              <a:t>MultiMeter</a:t>
            </a:r>
            <a:r>
              <a:rPr lang="en-US" dirty="0">
                <a:solidFill>
                  <a:srgbClr val="EE54D8"/>
                </a:solidFill>
              </a:rPr>
              <a:t>: </a:t>
            </a:r>
            <a:r>
              <a:rPr lang="en-US" dirty="0" err="1">
                <a:solidFill>
                  <a:srgbClr val="EE54D8"/>
                </a:solidFill>
              </a:rPr>
              <a:t>Gw</a:t>
            </a:r>
            <a:r>
              <a:rPr lang="en-US" dirty="0">
                <a:solidFill>
                  <a:srgbClr val="EE54D8"/>
                </a:solidFill>
              </a:rPr>
              <a:t> </a:t>
            </a:r>
            <a:r>
              <a:rPr lang="en-US" dirty="0" err="1">
                <a:solidFill>
                  <a:srgbClr val="EE54D8"/>
                </a:solidFill>
              </a:rPr>
              <a:t>Instek</a:t>
            </a:r>
            <a:r>
              <a:rPr lang="en-US" dirty="0">
                <a:solidFill>
                  <a:srgbClr val="EE54D8"/>
                </a:solidFill>
              </a:rPr>
              <a:t> GDM-8245 SN: CL860260 </a:t>
            </a:r>
          </a:p>
          <a:p>
            <a:pPr marL="914400" lvl="2" indent="0">
              <a:buNone/>
            </a:pPr>
            <a:r>
              <a:rPr lang="en-US" dirty="0">
                <a:solidFill>
                  <a:srgbClr val="EE54D8"/>
                </a:solidFill>
              </a:rPr>
              <a:t>DC Power Supply: RSR HY1502D SN: </a:t>
            </a:r>
            <a:r>
              <a:rPr lang="en-US" dirty="0" smtClean="0">
                <a:solidFill>
                  <a:srgbClr val="EE54D8"/>
                </a:solidFill>
              </a:rPr>
              <a:t>022510041</a:t>
            </a:r>
          </a:p>
          <a:p>
            <a:pPr marL="914400" lvl="2" indent="0">
              <a:buNone/>
            </a:pPr>
            <a:r>
              <a:rPr lang="en-US" dirty="0" smtClean="0">
                <a:solidFill>
                  <a:srgbClr val="EE54D8"/>
                </a:solidFill>
              </a:rPr>
              <a:t>Elvis Board: </a:t>
            </a:r>
            <a:r>
              <a:rPr lang="en-US" dirty="0">
                <a:solidFill>
                  <a:srgbClr val="EE54D8"/>
                </a:solidFill>
              </a:rPr>
              <a:t>ELVIS II+ </a:t>
            </a:r>
            <a:r>
              <a:rPr lang="en-US" dirty="0" smtClean="0">
                <a:solidFill>
                  <a:srgbClr val="EE54D8"/>
                </a:solidFill>
              </a:rPr>
              <a:t>SN:166911A</a:t>
            </a:r>
            <a:endParaRPr lang="en-US" dirty="0">
              <a:solidFill>
                <a:srgbClr val="EE54D8"/>
              </a:solidFill>
            </a:endParaRPr>
          </a:p>
          <a:p>
            <a:pPr marL="914400" lvl="2" indent="0">
              <a:buNone/>
            </a:pPr>
            <a:endParaRPr lang="en-US" b="1" dirty="0" smtClean="0">
              <a:solidFill>
                <a:srgbClr val="EE54D8"/>
              </a:solidFill>
            </a:endParaRPr>
          </a:p>
          <a:p>
            <a:r>
              <a:rPr lang="en-US" dirty="0" smtClean="0">
                <a:solidFill>
                  <a:srgbClr val="EE54D8"/>
                </a:solidFill>
              </a:rPr>
              <a:t>Research and Information</a:t>
            </a:r>
          </a:p>
          <a:p>
            <a:pPr marL="457200" lvl="1" indent="0">
              <a:buNone/>
            </a:pPr>
            <a:r>
              <a:rPr lang="en-US" sz="2000" dirty="0" smtClean="0">
                <a:solidFill>
                  <a:srgbClr val="EE54D8"/>
                </a:solidFill>
              </a:rPr>
              <a:t>	- Multisim circuit layout</a:t>
            </a:r>
          </a:p>
          <a:p>
            <a:pPr marL="457200" lvl="1" indent="0">
              <a:buNone/>
            </a:pPr>
            <a:endParaRPr lang="en-US" dirty="0" smtClean="0"/>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smtClean="0"/>
              <a:t>EECT 112-50C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36</a:t>
            </a:fld>
            <a:endParaRPr lang="en-US"/>
          </a:p>
        </p:txBody>
      </p:sp>
    </p:spTree>
    <p:extLst>
      <p:ext uri="{BB962C8B-B14F-4D97-AF65-F5344CB8AC3E}">
        <p14:creationId xmlns:p14="http://schemas.microsoft.com/office/powerpoint/2010/main" val="2913114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pPr algn="ctr"/>
            <a:r>
              <a:rPr lang="en-US" sz="4000" b="1" dirty="0">
                <a:ln/>
                <a:solidFill>
                  <a:srgbClr val="EE54D8"/>
                </a:solidFill>
              </a:rPr>
              <a:t>Lab 5 – </a:t>
            </a:r>
            <a:r>
              <a:rPr lang="en-US" sz="4000" b="1" dirty="0" smtClean="0">
                <a:ln/>
                <a:solidFill>
                  <a:srgbClr val="EE54D8"/>
                </a:solidFill>
              </a:rPr>
              <a:t>Flip Flops</a:t>
            </a:r>
            <a:endParaRPr lang="en-US" sz="4000" b="1" dirty="0">
              <a:solidFill>
                <a:srgbClr val="EE54D8"/>
              </a:solidFill>
            </a:endParaRPr>
          </a:p>
        </p:txBody>
      </p:sp>
      <p:sp>
        <p:nvSpPr>
          <p:cNvPr id="3" name="Content Placeholder 2"/>
          <p:cNvSpPr>
            <a:spLocks noGrp="1"/>
          </p:cNvSpPr>
          <p:nvPr>
            <p:ph idx="1"/>
          </p:nvPr>
        </p:nvSpPr>
        <p:spPr>
          <a:xfrm>
            <a:off x="1093574" y="1440984"/>
            <a:ext cx="10515600" cy="4754563"/>
          </a:xfrm>
        </p:spPr>
        <p:txBody>
          <a:bodyPr/>
          <a:lstStyle/>
          <a:p>
            <a:pPr marL="0" indent="0" algn="ctr">
              <a:buNone/>
            </a:pPr>
            <a:r>
              <a:rPr lang="en-US" b="1" dirty="0" smtClean="0">
                <a:solidFill>
                  <a:srgbClr val="EE54D8"/>
                </a:solidFill>
              </a:rPr>
              <a:t>Procedure</a:t>
            </a:r>
          </a:p>
          <a:p>
            <a:pPr>
              <a:buFontTx/>
              <a:buChar char="-"/>
            </a:pPr>
            <a:r>
              <a:rPr lang="en-US" dirty="0" smtClean="0">
                <a:solidFill>
                  <a:srgbClr val="EE54D8"/>
                </a:solidFill>
              </a:rPr>
              <a:t>Used breadboard, variable power supply, clip leads, DMM to measure supply voltage, built NAND SR latch using dip switches and pull up resistors. Used LED for output.  Used 2 channel scope to show both traces like in Multisim. The circuit picks one state or the other; no oscillations.  However, the same output does not go active every time power is applied.</a:t>
            </a:r>
          </a:p>
          <a:p>
            <a:pPr>
              <a:buFontTx/>
              <a:buChar char="-"/>
            </a:pPr>
            <a:endParaRPr lang="en-US" dirty="0" smtClean="0">
              <a:solidFill>
                <a:schemeClr val="accent1">
                  <a:lumMod val="75000"/>
                </a:schemeClr>
              </a:solidFill>
            </a:endParaRPr>
          </a:p>
          <a:p>
            <a:pPr marL="0" indent="0">
              <a:buNone/>
            </a:pPr>
            <a:endParaRPr lang="en-US" dirty="0"/>
          </a:p>
          <a:p>
            <a:pPr marL="0" indent="0">
              <a:buNone/>
            </a:pPr>
            <a:endParaRPr lang="en-US" dirty="0"/>
          </a:p>
        </p:txBody>
      </p:sp>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112-50C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37</a:t>
            </a:fld>
            <a:endParaRPr lang="en-US"/>
          </a:p>
        </p:txBody>
      </p:sp>
      <p:pic>
        <p:nvPicPr>
          <p:cNvPr id="6" name="Picture 5"/>
          <p:cNvPicPr>
            <a:picLocks noChangeAspect="1"/>
          </p:cNvPicPr>
          <p:nvPr/>
        </p:nvPicPr>
        <p:blipFill>
          <a:blip r:embed="rId2"/>
          <a:stretch>
            <a:fillRect/>
          </a:stretch>
        </p:blipFill>
        <p:spPr>
          <a:xfrm>
            <a:off x="4935794" y="3897702"/>
            <a:ext cx="3595024" cy="2823773"/>
          </a:xfrm>
          <a:prstGeom prst="rect">
            <a:avLst/>
          </a:prstGeom>
        </p:spPr>
      </p:pic>
    </p:spTree>
    <p:extLst>
      <p:ext uri="{BB962C8B-B14F-4D97-AF65-F5344CB8AC3E}">
        <p14:creationId xmlns:p14="http://schemas.microsoft.com/office/powerpoint/2010/main" val="3270153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n/>
                <a:solidFill>
                  <a:srgbClr val="EE54D8"/>
                </a:solidFill>
              </a:rPr>
              <a:t>Lab 5 – </a:t>
            </a:r>
            <a:r>
              <a:rPr lang="en-US" b="1" dirty="0" smtClean="0">
                <a:ln/>
                <a:solidFill>
                  <a:srgbClr val="EE54D8"/>
                </a:solidFill>
              </a:rPr>
              <a:t>Flip Flops</a:t>
            </a:r>
            <a:r>
              <a:rPr lang="en-US" b="1" dirty="0" smtClean="0">
                <a:solidFill>
                  <a:srgbClr val="EE54D8"/>
                </a:solidFill>
              </a:rPr>
              <a:t/>
            </a:r>
            <a:br>
              <a:rPr lang="en-US" b="1" dirty="0" smtClean="0">
                <a:solidFill>
                  <a:srgbClr val="EE54D8"/>
                </a:solidFill>
              </a:rPr>
            </a:br>
            <a:r>
              <a:rPr lang="en-US" b="1" dirty="0" smtClean="0">
                <a:solidFill>
                  <a:srgbClr val="EE54D8"/>
                </a:solidFill>
              </a:rPr>
              <a:t>(</a:t>
            </a:r>
            <a:r>
              <a:rPr lang="en-US" b="1" dirty="0">
                <a:solidFill>
                  <a:srgbClr val="EE54D8"/>
                </a:solidFill>
              </a:rPr>
              <a:t>Multisim</a:t>
            </a:r>
            <a:r>
              <a:rPr lang="en-US" b="1" dirty="0" smtClean="0">
                <a:solidFill>
                  <a:srgbClr val="EE54D8"/>
                </a:solidFill>
              </a:rPr>
              <a:t>)</a:t>
            </a:r>
            <a:endParaRPr lang="en-US" b="1" dirty="0">
              <a:solidFill>
                <a:srgbClr val="EE54D8"/>
              </a:solidFill>
            </a:endParaRPr>
          </a:p>
        </p:txBody>
      </p:sp>
      <p:sp>
        <p:nvSpPr>
          <p:cNvPr id="3" name="Footer Placeholder 2"/>
          <p:cNvSpPr>
            <a:spLocks noGrp="1"/>
          </p:cNvSpPr>
          <p:nvPr>
            <p:ph type="ftr" sz="quarter" idx="11"/>
          </p:nvPr>
        </p:nvSpPr>
        <p:spPr>
          <a:xfrm>
            <a:off x="-654550" y="6384289"/>
            <a:ext cx="4114800" cy="365125"/>
          </a:xfrm>
        </p:spPr>
        <p:txBody>
          <a:bodyPr/>
          <a:lstStyle/>
          <a:p>
            <a:r>
              <a:rPr lang="en-US" dirty="0" smtClean="0"/>
              <a:t>EECT 101 Lab Notebook</a:t>
            </a:r>
            <a:endParaRPr lang="en-US" dirty="0"/>
          </a:p>
        </p:txBody>
      </p:sp>
      <p:sp>
        <p:nvSpPr>
          <p:cNvPr id="4" name="Slide Number Placeholder 3"/>
          <p:cNvSpPr>
            <a:spLocks noGrp="1"/>
          </p:cNvSpPr>
          <p:nvPr>
            <p:ph type="sldNum" sz="quarter" idx="12"/>
          </p:nvPr>
        </p:nvSpPr>
        <p:spPr/>
        <p:txBody>
          <a:bodyPr/>
          <a:lstStyle/>
          <a:p>
            <a:fld id="{B205E3D1-8C80-40C9-AABD-810F903285A1}" type="slidenum">
              <a:rPr lang="en-US" smtClean="0"/>
              <a:t>38</a:t>
            </a:fld>
            <a:endParaRPr lang="en-US" dirty="0"/>
          </a:p>
        </p:txBody>
      </p:sp>
      <p:pic>
        <p:nvPicPr>
          <p:cNvPr id="5" name="Picture 4"/>
          <p:cNvPicPr>
            <a:picLocks noChangeAspect="1"/>
          </p:cNvPicPr>
          <p:nvPr/>
        </p:nvPicPr>
        <p:blipFill>
          <a:blip r:embed="rId2"/>
          <a:stretch>
            <a:fillRect/>
          </a:stretch>
        </p:blipFill>
        <p:spPr>
          <a:xfrm>
            <a:off x="639848" y="1690688"/>
            <a:ext cx="10220325" cy="4210050"/>
          </a:xfrm>
          <a:prstGeom prst="rect">
            <a:avLst/>
          </a:prstGeom>
        </p:spPr>
      </p:pic>
    </p:spTree>
    <p:extLst>
      <p:ext uri="{BB962C8B-B14F-4D97-AF65-F5344CB8AC3E}">
        <p14:creationId xmlns:p14="http://schemas.microsoft.com/office/powerpoint/2010/main" val="1813159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n/>
                <a:solidFill>
                  <a:srgbClr val="EE54D8"/>
                </a:solidFill>
              </a:rPr>
              <a:t>Lab 5 – </a:t>
            </a:r>
            <a:r>
              <a:rPr lang="en-US" b="1" dirty="0" smtClean="0">
                <a:ln/>
                <a:solidFill>
                  <a:srgbClr val="EE54D8"/>
                </a:solidFill>
              </a:rPr>
              <a:t>Flip Flops</a:t>
            </a:r>
            <a:r>
              <a:rPr lang="en-US" b="1" dirty="0" smtClean="0">
                <a:solidFill>
                  <a:srgbClr val="EE54D8"/>
                </a:solidFill>
              </a:rPr>
              <a:t/>
            </a:r>
            <a:br>
              <a:rPr lang="en-US" b="1" dirty="0" smtClean="0">
                <a:solidFill>
                  <a:srgbClr val="EE54D8"/>
                </a:solidFill>
              </a:rPr>
            </a:br>
            <a:r>
              <a:rPr lang="en-US" b="1" dirty="0" smtClean="0">
                <a:solidFill>
                  <a:srgbClr val="EE54D8"/>
                </a:solidFill>
              </a:rPr>
              <a:t>(</a:t>
            </a:r>
            <a:r>
              <a:rPr lang="en-US" b="1" dirty="0">
                <a:solidFill>
                  <a:srgbClr val="EE54D8"/>
                </a:solidFill>
              </a:rPr>
              <a:t>Multisim</a:t>
            </a:r>
            <a:r>
              <a:rPr lang="en-US" b="1" dirty="0" smtClean="0">
                <a:solidFill>
                  <a:srgbClr val="EE54D8"/>
                </a:solidFill>
              </a:rPr>
              <a:t>)</a:t>
            </a:r>
            <a:endParaRPr lang="en-US" b="1" dirty="0">
              <a:solidFill>
                <a:srgbClr val="EE54D8"/>
              </a:solidFill>
            </a:endParaRPr>
          </a:p>
        </p:txBody>
      </p:sp>
      <p:sp>
        <p:nvSpPr>
          <p:cNvPr id="3" name="Footer Placeholder 2"/>
          <p:cNvSpPr>
            <a:spLocks noGrp="1"/>
          </p:cNvSpPr>
          <p:nvPr>
            <p:ph type="ftr" sz="quarter" idx="11"/>
          </p:nvPr>
        </p:nvSpPr>
        <p:spPr>
          <a:xfrm>
            <a:off x="-654550" y="6384289"/>
            <a:ext cx="4114800" cy="365125"/>
          </a:xfrm>
        </p:spPr>
        <p:txBody>
          <a:bodyPr/>
          <a:lstStyle/>
          <a:p>
            <a:r>
              <a:rPr lang="en-US" dirty="0" smtClean="0"/>
              <a:t>EECT 101 Lab Notebook</a:t>
            </a:r>
            <a:endParaRPr lang="en-US" dirty="0"/>
          </a:p>
        </p:txBody>
      </p:sp>
      <p:sp>
        <p:nvSpPr>
          <p:cNvPr id="4" name="Slide Number Placeholder 3"/>
          <p:cNvSpPr>
            <a:spLocks noGrp="1"/>
          </p:cNvSpPr>
          <p:nvPr>
            <p:ph type="sldNum" sz="quarter" idx="12"/>
          </p:nvPr>
        </p:nvSpPr>
        <p:spPr/>
        <p:txBody>
          <a:bodyPr/>
          <a:lstStyle/>
          <a:p>
            <a:fld id="{B205E3D1-8C80-40C9-AABD-810F903285A1}" type="slidenum">
              <a:rPr lang="en-US" smtClean="0"/>
              <a:t>39</a:t>
            </a:fld>
            <a:endParaRPr lang="en-US" dirty="0"/>
          </a:p>
        </p:txBody>
      </p:sp>
      <p:pic>
        <p:nvPicPr>
          <p:cNvPr id="6" name="Picture 5"/>
          <p:cNvPicPr>
            <a:picLocks noChangeAspect="1"/>
          </p:cNvPicPr>
          <p:nvPr/>
        </p:nvPicPr>
        <p:blipFill>
          <a:blip r:embed="rId2"/>
          <a:stretch>
            <a:fillRect/>
          </a:stretch>
        </p:blipFill>
        <p:spPr>
          <a:xfrm>
            <a:off x="3429000" y="1690688"/>
            <a:ext cx="5334000" cy="4219575"/>
          </a:xfrm>
          <a:prstGeom prst="rect">
            <a:avLst/>
          </a:prstGeom>
        </p:spPr>
      </p:pic>
    </p:spTree>
    <p:extLst>
      <p:ext uri="{BB962C8B-B14F-4D97-AF65-F5344CB8AC3E}">
        <p14:creationId xmlns:p14="http://schemas.microsoft.com/office/powerpoint/2010/main" val="436177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fontScale="90000"/>
          </a:bodyPr>
          <a:lstStyle/>
          <a:p>
            <a:pPr algn="ctr"/>
            <a:r>
              <a:rPr lang="en-US" b="1" dirty="0" smtClean="0">
                <a:solidFill>
                  <a:srgbClr val="7030A0"/>
                </a:solidFill>
              </a:rPr>
              <a:t>Lab 1 – AND, OR</a:t>
            </a:r>
            <a:r>
              <a:rPr lang="en-US" dirty="0" smtClean="0">
                <a:solidFill>
                  <a:srgbClr val="7030A0"/>
                </a:solidFill>
              </a:rPr>
              <a:t/>
            </a:r>
            <a:br>
              <a:rPr lang="en-US" dirty="0" smtClean="0">
                <a:solidFill>
                  <a:srgbClr val="7030A0"/>
                </a:solidFill>
              </a:rPr>
            </a:br>
            <a:endParaRPr lang="en-US" sz="2700" dirty="0">
              <a:solidFill>
                <a:srgbClr val="7030A0"/>
              </a:solidFill>
            </a:endParaRPr>
          </a:p>
        </p:txBody>
      </p:sp>
      <p:sp>
        <p:nvSpPr>
          <p:cNvPr id="3" name="Content Placeholder 2"/>
          <p:cNvSpPr>
            <a:spLocks noGrp="1"/>
          </p:cNvSpPr>
          <p:nvPr>
            <p:ph idx="1"/>
          </p:nvPr>
        </p:nvSpPr>
        <p:spPr>
          <a:xfrm>
            <a:off x="838200" y="1459345"/>
            <a:ext cx="10515600" cy="4717618"/>
          </a:xfrm>
        </p:spPr>
        <p:txBody>
          <a:bodyPr/>
          <a:lstStyle/>
          <a:p>
            <a:r>
              <a:rPr lang="en-US" dirty="0" smtClean="0">
                <a:solidFill>
                  <a:srgbClr val="7030A0"/>
                </a:solidFill>
              </a:rPr>
              <a:t>Purpose</a:t>
            </a:r>
          </a:p>
          <a:p>
            <a:pPr marL="914400" lvl="2" indent="0">
              <a:buNone/>
            </a:pPr>
            <a:r>
              <a:rPr lang="en-US" dirty="0" smtClean="0">
                <a:solidFill>
                  <a:srgbClr val="7030A0"/>
                </a:solidFill>
              </a:rPr>
              <a:t>Learn how AND and OR gates work</a:t>
            </a:r>
          </a:p>
          <a:p>
            <a:pPr marL="914400" lvl="2" indent="0">
              <a:buNone/>
            </a:pPr>
            <a:endParaRPr lang="en-US" dirty="0" smtClean="0">
              <a:solidFill>
                <a:srgbClr val="7030A0"/>
              </a:solidFill>
            </a:endParaRPr>
          </a:p>
          <a:p>
            <a:r>
              <a:rPr lang="en-US" dirty="0" smtClean="0">
                <a:solidFill>
                  <a:srgbClr val="7030A0"/>
                </a:solidFill>
              </a:rPr>
              <a:t>Equipment and Material</a:t>
            </a:r>
          </a:p>
          <a:p>
            <a:pPr marL="914400" lvl="2" indent="0">
              <a:buNone/>
            </a:pPr>
            <a:r>
              <a:rPr lang="en-US" dirty="0" smtClean="0">
                <a:solidFill>
                  <a:srgbClr val="7030A0"/>
                </a:solidFill>
              </a:rPr>
              <a:t>Breadboard, 74LS08, 74LS32, jumper wires </a:t>
            </a:r>
          </a:p>
          <a:p>
            <a:pPr marL="914400" lvl="2" indent="0">
              <a:buNone/>
            </a:pPr>
            <a:r>
              <a:rPr lang="en-US" dirty="0" err="1">
                <a:solidFill>
                  <a:srgbClr val="7030A0"/>
                </a:solidFill>
              </a:rPr>
              <a:t>MultiMeter</a:t>
            </a:r>
            <a:r>
              <a:rPr lang="en-US" dirty="0">
                <a:solidFill>
                  <a:srgbClr val="7030A0"/>
                </a:solidFill>
              </a:rPr>
              <a:t>: </a:t>
            </a:r>
            <a:r>
              <a:rPr lang="en-US" dirty="0" err="1">
                <a:solidFill>
                  <a:srgbClr val="7030A0"/>
                </a:solidFill>
              </a:rPr>
              <a:t>Gw</a:t>
            </a:r>
            <a:r>
              <a:rPr lang="en-US" dirty="0">
                <a:solidFill>
                  <a:srgbClr val="7030A0"/>
                </a:solidFill>
              </a:rPr>
              <a:t> </a:t>
            </a:r>
            <a:r>
              <a:rPr lang="en-US" dirty="0" err="1">
                <a:solidFill>
                  <a:srgbClr val="7030A0"/>
                </a:solidFill>
              </a:rPr>
              <a:t>Instek</a:t>
            </a:r>
            <a:r>
              <a:rPr lang="en-US" dirty="0">
                <a:solidFill>
                  <a:srgbClr val="7030A0"/>
                </a:solidFill>
              </a:rPr>
              <a:t> GDM-8245 SN: CL860260 </a:t>
            </a:r>
          </a:p>
          <a:p>
            <a:pPr marL="914400" lvl="2" indent="0">
              <a:buNone/>
            </a:pPr>
            <a:r>
              <a:rPr lang="en-US" dirty="0">
                <a:solidFill>
                  <a:srgbClr val="7030A0"/>
                </a:solidFill>
              </a:rPr>
              <a:t>DC Power Supply: RSR HY1502D SN: 022510041</a:t>
            </a:r>
          </a:p>
          <a:p>
            <a:pPr marL="914400" lvl="2" indent="0">
              <a:buNone/>
            </a:pPr>
            <a:endParaRPr lang="en-US" b="1" dirty="0" smtClean="0">
              <a:solidFill>
                <a:srgbClr val="7030A0"/>
              </a:solidFill>
            </a:endParaRPr>
          </a:p>
          <a:p>
            <a:r>
              <a:rPr lang="en-US" dirty="0" smtClean="0">
                <a:solidFill>
                  <a:srgbClr val="7030A0"/>
                </a:solidFill>
              </a:rPr>
              <a:t>Research and Information</a:t>
            </a:r>
          </a:p>
          <a:p>
            <a:pPr marL="457200" lvl="1" indent="0">
              <a:buNone/>
            </a:pPr>
            <a:r>
              <a:rPr lang="en-US" sz="2000" dirty="0" smtClean="0">
                <a:solidFill>
                  <a:srgbClr val="7030A0"/>
                </a:solidFill>
              </a:rPr>
              <a:t>	- 74LS08, 74LS32 Data Sheets with Pinouts</a:t>
            </a:r>
          </a:p>
          <a:p>
            <a:pPr marL="457200" lvl="1" indent="0">
              <a:buNone/>
            </a:pPr>
            <a:r>
              <a:rPr lang="en-US" sz="2000" dirty="0">
                <a:solidFill>
                  <a:srgbClr val="7030A0"/>
                </a:solidFill>
              </a:rPr>
              <a:t>	</a:t>
            </a:r>
            <a:r>
              <a:rPr lang="en-US" sz="2000" dirty="0" smtClean="0">
                <a:solidFill>
                  <a:srgbClr val="7030A0"/>
                </a:solidFill>
              </a:rPr>
              <a:t>- Truth Table</a:t>
            </a:r>
          </a:p>
          <a:p>
            <a:pPr marL="457200" lvl="1" indent="0">
              <a:buNone/>
            </a:pPr>
            <a:endParaRPr lang="en-US" dirty="0" smtClean="0"/>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smtClean="0"/>
              <a:t>EECT 112-50C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4</a:t>
            </a:fld>
            <a:endParaRPr lang="en-US"/>
          </a:p>
        </p:txBody>
      </p:sp>
      <p:pic>
        <p:nvPicPr>
          <p:cNvPr id="7" name="Picture 6"/>
          <p:cNvPicPr>
            <a:picLocks noChangeAspect="1"/>
          </p:cNvPicPr>
          <p:nvPr/>
        </p:nvPicPr>
        <p:blipFill>
          <a:blip r:embed="rId2"/>
          <a:stretch>
            <a:fillRect/>
          </a:stretch>
        </p:blipFill>
        <p:spPr>
          <a:xfrm>
            <a:off x="7675809" y="758897"/>
            <a:ext cx="4065948" cy="3874088"/>
          </a:xfrm>
          <a:prstGeom prst="rect">
            <a:avLst/>
          </a:prstGeom>
        </p:spPr>
      </p:pic>
    </p:spTree>
    <p:extLst>
      <p:ext uri="{BB962C8B-B14F-4D97-AF65-F5344CB8AC3E}">
        <p14:creationId xmlns:p14="http://schemas.microsoft.com/office/powerpoint/2010/main" val="628617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pPr algn="ctr"/>
            <a:r>
              <a:rPr lang="en-US" sz="4000" b="1" dirty="0">
                <a:ln/>
                <a:solidFill>
                  <a:srgbClr val="EE54D8"/>
                </a:solidFill>
              </a:rPr>
              <a:t>Lab 5 </a:t>
            </a:r>
            <a:r>
              <a:rPr lang="en-US" sz="4000" b="1" dirty="0" smtClean="0">
                <a:ln/>
                <a:solidFill>
                  <a:srgbClr val="EE54D8"/>
                </a:solidFill>
              </a:rPr>
              <a:t>– Flip Flops </a:t>
            </a:r>
            <a:endParaRPr lang="en-US" sz="4000" b="1" dirty="0">
              <a:solidFill>
                <a:srgbClr val="EE54D8"/>
              </a:solidFill>
            </a:endParaRPr>
          </a:p>
        </p:txBody>
      </p:sp>
      <p:sp>
        <p:nvSpPr>
          <p:cNvPr id="3" name="Content Placeholder 2"/>
          <p:cNvSpPr>
            <a:spLocks noGrp="1"/>
          </p:cNvSpPr>
          <p:nvPr>
            <p:ph idx="1"/>
          </p:nvPr>
        </p:nvSpPr>
        <p:spPr>
          <a:xfrm>
            <a:off x="713509" y="1060812"/>
            <a:ext cx="10515600" cy="4754563"/>
          </a:xfrm>
        </p:spPr>
        <p:txBody>
          <a:bodyPr>
            <a:normAutofit/>
          </a:bodyPr>
          <a:lstStyle/>
          <a:p>
            <a:pPr marL="0" indent="0" algn="ctr">
              <a:buNone/>
            </a:pPr>
            <a:r>
              <a:rPr lang="en-US" u="sng" dirty="0" smtClean="0">
                <a:solidFill>
                  <a:srgbClr val="EE54D8"/>
                </a:solidFill>
              </a:rPr>
              <a:t>Pictures</a:t>
            </a:r>
          </a:p>
          <a:p>
            <a:pPr marL="0" indent="0" algn="ctr">
              <a:buNone/>
            </a:pPr>
            <a:endParaRPr lang="en-US" dirty="0"/>
          </a:p>
        </p:txBody>
      </p:sp>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112-50C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40</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276950" y="2132083"/>
            <a:ext cx="4827734" cy="36208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509" y="2144786"/>
            <a:ext cx="4894118" cy="3670589"/>
          </a:xfrm>
          <a:prstGeom prst="rect">
            <a:avLst/>
          </a:prstGeom>
        </p:spPr>
      </p:pic>
    </p:spTree>
    <p:extLst>
      <p:ext uri="{BB962C8B-B14F-4D97-AF65-F5344CB8AC3E}">
        <p14:creationId xmlns:p14="http://schemas.microsoft.com/office/powerpoint/2010/main" val="2874656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n/>
                <a:solidFill>
                  <a:srgbClr val="EE54D8"/>
                </a:solidFill>
              </a:rPr>
              <a:t>Lab 5 – </a:t>
            </a:r>
            <a:r>
              <a:rPr lang="en-US" b="1" dirty="0" smtClean="0">
                <a:ln/>
                <a:solidFill>
                  <a:srgbClr val="EE54D8"/>
                </a:solidFill>
              </a:rPr>
              <a:t>Flip Flops</a:t>
            </a:r>
            <a:br>
              <a:rPr lang="en-US" b="1" dirty="0" smtClean="0">
                <a:ln/>
                <a:solidFill>
                  <a:srgbClr val="EE54D8"/>
                </a:solidFill>
              </a:rPr>
            </a:br>
            <a:r>
              <a:rPr lang="en-US" b="1" dirty="0" smtClean="0">
                <a:solidFill>
                  <a:srgbClr val="EE54D8"/>
                </a:solidFill>
              </a:rPr>
              <a:t>(</a:t>
            </a:r>
            <a:r>
              <a:rPr lang="en-US" b="1" dirty="0">
                <a:solidFill>
                  <a:srgbClr val="EE54D8"/>
                </a:solidFill>
              </a:rPr>
              <a:t>Observation</a:t>
            </a:r>
            <a:r>
              <a:rPr lang="en-US" b="1" dirty="0" smtClean="0">
                <a:solidFill>
                  <a:srgbClr val="EE54D8"/>
                </a:solidFill>
              </a:rPr>
              <a:t>) </a:t>
            </a:r>
            <a:endParaRPr lang="en-US" b="1" dirty="0">
              <a:solidFill>
                <a:srgbClr val="EE54D8"/>
              </a:solidFill>
            </a:endParaRPr>
          </a:p>
        </p:txBody>
      </p:sp>
      <p:sp>
        <p:nvSpPr>
          <p:cNvPr id="3" name="Footer Placeholder 2"/>
          <p:cNvSpPr>
            <a:spLocks noGrp="1"/>
          </p:cNvSpPr>
          <p:nvPr>
            <p:ph type="ftr" sz="quarter" idx="11"/>
          </p:nvPr>
        </p:nvSpPr>
        <p:spPr/>
        <p:txBody>
          <a:bodyPr/>
          <a:lstStyle/>
          <a:p>
            <a:r>
              <a:rPr lang="en-US" smtClean="0"/>
              <a:t>EECT 101 Lab Notebook</a:t>
            </a:r>
            <a:endParaRPr lang="en-US"/>
          </a:p>
        </p:txBody>
      </p:sp>
      <p:sp>
        <p:nvSpPr>
          <p:cNvPr id="4" name="Slide Number Placeholder 3"/>
          <p:cNvSpPr>
            <a:spLocks noGrp="1"/>
          </p:cNvSpPr>
          <p:nvPr>
            <p:ph type="sldNum" sz="quarter" idx="12"/>
          </p:nvPr>
        </p:nvSpPr>
        <p:spPr/>
        <p:txBody>
          <a:bodyPr/>
          <a:lstStyle/>
          <a:p>
            <a:fld id="{B205E3D1-8C80-40C9-AABD-810F903285A1}" type="slidenum">
              <a:rPr lang="en-US" smtClean="0"/>
              <a:t>41</a:t>
            </a:fld>
            <a:endParaRPr lang="en-US"/>
          </a:p>
        </p:txBody>
      </p:sp>
      <p:sp>
        <p:nvSpPr>
          <p:cNvPr id="5" name="TextBox 4"/>
          <p:cNvSpPr txBox="1"/>
          <p:nvPr/>
        </p:nvSpPr>
        <p:spPr>
          <a:xfrm>
            <a:off x="2400085" y="2025446"/>
            <a:ext cx="8350294" cy="2062103"/>
          </a:xfrm>
          <a:prstGeom prst="rect">
            <a:avLst/>
          </a:prstGeom>
          <a:noFill/>
        </p:spPr>
        <p:txBody>
          <a:bodyPr wrap="square" rtlCol="0">
            <a:spAutoFit/>
          </a:bodyPr>
          <a:lstStyle/>
          <a:p>
            <a:pPr marL="285750" indent="-285750">
              <a:buFontTx/>
              <a:buChar char="-"/>
            </a:pPr>
            <a:r>
              <a:rPr lang="en-US" sz="3200" dirty="0" smtClean="0">
                <a:solidFill>
                  <a:srgbClr val="EE54D8"/>
                </a:solidFill>
              </a:rPr>
              <a:t>No matter how many times we would flip the switches, the results received were always random.</a:t>
            </a:r>
          </a:p>
          <a:p>
            <a:endParaRPr lang="en-US" sz="3200" dirty="0" smtClean="0">
              <a:solidFill>
                <a:schemeClr val="accent1">
                  <a:lumMod val="75000"/>
                </a:schemeClr>
              </a:solidFill>
            </a:endParaRPr>
          </a:p>
        </p:txBody>
      </p:sp>
      <p:pic>
        <p:nvPicPr>
          <p:cNvPr id="8194" name="Picture 2" descr="http://images.all-free-download.com/images/graphicthumb/space_shuttle_clip_art_190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1070" y="3210791"/>
            <a:ext cx="3915936" cy="2767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295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clipartheaven.com/clipart/space/space_shuttle_1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8595" y="3062863"/>
            <a:ext cx="3994574" cy="32934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0" y="365125"/>
            <a:ext cx="10515600" cy="863311"/>
          </a:xfrm>
        </p:spPr>
        <p:txBody>
          <a:bodyPr>
            <a:normAutofit fontScale="90000"/>
          </a:bodyPr>
          <a:lstStyle/>
          <a:p>
            <a:pPr algn="ctr"/>
            <a:r>
              <a:rPr lang="en-US" sz="3600" b="1" dirty="0">
                <a:ln/>
                <a:solidFill>
                  <a:srgbClr val="EE54D8"/>
                </a:solidFill>
              </a:rPr>
              <a:t>Lab 5 – </a:t>
            </a:r>
            <a:r>
              <a:rPr lang="en-US" sz="3600" b="1" dirty="0" smtClean="0">
                <a:ln/>
                <a:solidFill>
                  <a:srgbClr val="EE54D8"/>
                </a:solidFill>
              </a:rPr>
              <a:t>Flip Flops</a:t>
            </a:r>
            <a:r>
              <a:rPr lang="en-US" sz="4000" b="1" dirty="0" smtClean="0">
                <a:solidFill>
                  <a:srgbClr val="EE54D8"/>
                </a:solidFill>
              </a:rPr>
              <a:t/>
            </a:r>
            <a:br>
              <a:rPr lang="en-US" sz="4000" b="1" dirty="0" smtClean="0">
                <a:solidFill>
                  <a:srgbClr val="EE54D8"/>
                </a:solidFill>
              </a:rPr>
            </a:br>
            <a:r>
              <a:rPr lang="en-US" sz="4000" b="1" dirty="0" smtClean="0">
                <a:solidFill>
                  <a:srgbClr val="EE54D8"/>
                </a:solidFill>
              </a:rPr>
              <a:t>(Conclusion)</a:t>
            </a:r>
            <a:endParaRPr lang="en-US" sz="4000" b="1" dirty="0">
              <a:solidFill>
                <a:srgbClr val="EE54D8"/>
              </a:solidFill>
            </a:endParaRPr>
          </a:p>
        </p:txBody>
      </p:sp>
      <p:sp>
        <p:nvSpPr>
          <p:cNvPr id="3" name="Content Placeholder 2"/>
          <p:cNvSpPr>
            <a:spLocks noGrp="1"/>
          </p:cNvSpPr>
          <p:nvPr>
            <p:ph idx="1"/>
          </p:nvPr>
        </p:nvSpPr>
        <p:spPr>
          <a:xfrm>
            <a:off x="838200" y="1376218"/>
            <a:ext cx="10515600" cy="4800745"/>
          </a:xfrm>
        </p:spPr>
        <p:txBody>
          <a:bodyPr>
            <a:normAutofit/>
          </a:bodyPr>
          <a:lstStyle/>
          <a:p>
            <a:pPr marL="457200" lvl="1" indent="0">
              <a:buNone/>
            </a:pPr>
            <a:r>
              <a:rPr lang="en-US" sz="2800" dirty="0" smtClean="0">
                <a:solidFill>
                  <a:srgbClr val="EE54D8"/>
                </a:solidFill>
              </a:rPr>
              <a:t>- All results in multisim, and in the lab testing agreed with one another. </a:t>
            </a:r>
          </a:p>
          <a:p>
            <a:pPr marL="457200" lvl="1" indent="0">
              <a:buNone/>
            </a:pPr>
            <a:endParaRPr lang="en-US" sz="2800" dirty="0" smtClean="0">
              <a:solidFill>
                <a:srgbClr val="EE54D8"/>
              </a:solidFill>
            </a:endParaRPr>
          </a:p>
          <a:p>
            <a:pPr lvl="1">
              <a:buFontTx/>
              <a:buChar char="-"/>
            </a:pPr>
            <a:r>
              <a:rPr lang="en-US" sz="2800" dirty="0" smtClean="0">
                <a:solidFill>
                  <a:srgbClr val="EE54D8"/>
                </a:solidFill>
              </a:rPr>
              <a:t>I learned how to flip flop chips on a board.</a:t>
            </a:r>
          </a:p>
          <a:p>
            <a:pPr lvl="1">
              <a:buFontTx/>
              <a:buChar char="-"/>
            </a:pPr>
            <a:endParaRPr lang="en-US" sz="2800" dirty="0">
              <a:solidFill>
                <a:srgbClr val="EE54D8"/>
              </a:solidFill>
            </a:endParaRPr>
          </a:p>
          <a:p>
            <a:pPr lvl="1">
              <a:buFontTx/>
              <a:buChar char="-"/>
            </a:pPr>
            <a:r>
              <a:rPr lang="en-US" sz="2800" dirty="0" smtClean="0">
                <a:solidFill>
                  <a:srgbClr val="EE54D8"/>
                </a:solidFill>
              </a:rPr>
              <a:t>Everything was easily hooked up.</a:t>
            </a:r>
          </a:p>
          <a:p>
            <a:pPr marL="457200" lvl="1" indent="0">
              <a:buNone/>
            </a:pPr>
            <a:endParaRPr lang="en-US" sz="2800" dirty="0" smtClean="0">
              <a:solidFill>
                <a:schemeClr val="accent1">
                  <a:lumMod val="75000"/>
                </a:schemeClr>
              </a:solidFill>
            </a:endParaRPr>
          </a:p>
          <a:p>
            <a:pPr marL="457200" lvl="1" indent="0">
              <a:buNone/>
            </a:pPr>
            <a:endParaRPr lang="en-US" sz="2800" dirty="0" smtClean="0">
              <a:solidFill>
                <a:schemeClr val="accent1">
                  <a:lumMod val="75000"/>
                </a:schemeClr>
              </a:solidFill>
            </a:endParaRPr>
          </a:p>
        </p:txBody>
      </p:sp>
      <p:sp>
        <p:nvSpPr>
          <p:cNvPr id="4" name="Footer Placeholder 3"/>
          <p:cNvSpPr>
            <a:spLocks noGrp="1"/>
          </p:cNvSpPr>
          <p:nvPr>
            <p:ph type="ftr" sz="quarter" idx="11"/>
          </p:nvPr>
        </p:nvSpPr>
        <p:spPr>
          <a:xfrm>
            <a:off x="838199" y="6356349"/>
            <a:ext cx="2009775" cy="365125"/>
          </a:xfrm>
        </p:spPr>
        <p:txBody>
          <a:bodyPr/>
          <a:lstStyle/>
          <a:p>
            <a:pPr algn="l"/>
            <a:r>
              <a:rPr lang="en-US" dirty="0"/>
              <a:t>EECT </a:t>
            </a:r>
            <a:r>
              <a:rPr lang="en-US" dirty="0" smtClean="0"/>
              <a:t>112-50C </a:t>
            </a:r>
            <a:r>
              <a:rPr lang="en-US" dirty="0"/>
              <a:t>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42</a:t>
            </a:fld>
            <a:endParaRPr lang="en-US" dirty="0"/>
          </a:p>
        </p:txBody>
      </p:sp>
    </p:spTree>
    <p:extLst>
      <p:ext uri="{BB962C8B-B14F-4D97-AF65-F5344CB8AC3E}">
        <p14:creationId xmlns:p14="http://schemas.microsoft.com/office/powerpoint/2010/main" val="1427223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8072" y="1482785"/>
            <a:ext cx="4453243" cy="3984481"/>
          </a:xfrm>
          <a:prstGeom prst="rect">
            <a:avLst/>
          </a:prstGeom>
        </p:spPr>
      </p:pic>
      <p:sp>
        <p:nvSpPr>
          <p:cNvPr id="2" name="Title 1"/>
          <p:cNvSpPr>
            <a:spLocks noGrp="1"/>
          </p:cNvSpPr>
          <p:nvPr>
            <p:ph type="title"/>
          </p:nvPr>
        </p:nvSpPr>
        <p:spPr/>
        <p:txBody>
          <a:bodyPr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rgbClr val="9BC907"/>
                </a:solidFill>
              </a:rPr>
              <a:t>Lab </a:t>
            </a:r>
            <a:r>
              <a:rPr lang="en-US" b="1" dirty="0" smtClean="0">
                <a:ln/>
                <a:solidFill>
                  <a:srgbClr val="9BC907"/>
                </a:solidFill>
              </a:rPr>
              <a:t>6 </a:t>
            </a:r>
            <a:r>
              <a:rPr lang="en-US" b="1" dirty="0">
                <a:ln/>
                <a:solidFill>
                  <a:srgbClr val="9BC907"/>
                </a:solidFill>
              </a:rPr>
              <a:t>– </a:t>
            </a:r>
            <a:r>
              <a:rPr lang="en-US" b="1" dirty="0" smtClean="0">
                <a:ln/>
                <a:solidFill>
                  <a:srgbClr val="9BC907"/>
                </a:solidFill>
              </a:rPr>
              <a:t>4 Bit Counter</a:t>
            </a:r>
            <a:endParaRPr lang="en-US" b="1" dirty="0">
              <a:ln/>
              <a:solidFill>
                <a:srgbClr val="9BC907"/>
              </a:solidFill>
            </a:endParaRPr>
          </a:p>
        </p:txBody>
      </p:sp>
      <p:sp>
        <p:nvSpPr>
          <p:cNvPr id="4" name="Footer Placeholder 3"/>
          <p:cNvSpPr>
            <a:spLocks noGrp="1"/>
          </p:cNvSpPr>
          <p:nvPr>
            <p:ph type="ftr" sz="quarter" idx="11"/>
          </p:nvPr>
        </p:nvSpPr>
        <p:spPr>
          <a:xfrm>
            <a:off x="831850" y="6372058"/>
            <a:ext cx="2217821" cy="365125"/>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43</a:t>
            </a:fld>
            <a:endParaRPr lang="en-US"/>
          </a:p>
        </p:txBody>
      </p:sp>
    </p:spTree>
    <p:extLst>
      <p:ext uri="{BB962C8B-B14F-4D97-AF65-F5344CB8AC3E}">
        <p14:creationId xmlns:p14="http://schemas.microsoft.com/office/powerpoint/2010/main" val="3620697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309139" y="1349375"/>
            <a:ext cx="4743450" cy="5372100"/>
          </a:xfrm>
          <a:prstGeom prst="rect">
            <a:avLst/>
          </a:prstGeom>
        </p:spPr>
      </p:pic>
      <p:sp>
        <p:nvSpPr>
          <p:cNvPr id="2" name="Title 1"/>
          <p:cNvSpPr>
            <a:spLocks noGrp="1"/>
          </p:cNvSpPr>
          <p:nvPr>
            <p:ph type="title"/>
          </p:nvPr>
        </p:nvSpPr>
        <p:spPr>
          <a:xfrm>
            <a:off x="838200" y="365126"/>
            <a:ext cx="10515600" cy="918730"/>
          </a:xfrm>
        </p:spPr>
        <p:txBody>
          <a:bodyPr>
            <a:normAutofit/>
          </a:bodyPr>
          <a:lstStyle/>
          <a:p>
            <a:pPr algn="ctr"/>
            <a:r>
              <a:rPr lang="en-US" b="1" dirty="0">
                <a:ln/>
                <a:solidFill>
                  <a:srgbClr val="9BC907"/>
                </a:solidFill>
              </a:rPr>
              <a:t>Lab </a:t>
            </a:r>
            <a:r>
              <a:rPr lang="en-US" b="1" dirty="0" smtClean="0">
                <a:ln/>
                <a:solidFill>
                  <a:srgbClr val="9BC907"/>
                </a:solidFill>
              </a:rPr>
              <a:t>6 </a:t>
            </a:r>
            <a:r>
              <a:rPr lang="en-US" b="1" dirty="0">
                <a:ln/>
                <a:solidFill>
                  <a:srgbClr val="9BC907"/>
                </a:solidFill>
              </a:rPr>
              <a:t>– 4 Bit Counter</a:t>
            </a:r>
            <a:endParaRPr lang="en-US" sz="2700" b="1" dirty="0">
              <a:solidFill>
                <a:srgbClr val="9BC907"/>
              </a:solidFill>
            </a:endParaRPr>
          </a:p>
        </p:txBody>
      </p:sp>
      <p:sp>
        <p:nvSpPr>
          <p:cNvPr id="3" name="Content Placeholder 2"/>
          <p:cNvSpPr>
            <a:spLocks noGrp="1"/>
          </p:cNvSpPr>
          <p:nvPr>
            <p:ph idx="1"/>
          </p:nvPr>
        </p:nvSpPr>
        <p:spPr>
          <a:xfrm>
            <a:off x="838200" y="1459345"/>
            <a:ext cx="10515600" cy="4717618"/>
          </a:xfrm>
        </p:spPr>
        <p:txBody>
          <a:bodyPr>
            <a:normAutofit lnSpcReduction="10000"/>
          </a:bodyPr>
          <a:lstStyle/>
          <a:p>
            <a:r>
              <a:rPr lang="en-US" dirty="0" smtClean="0">
                <a:solidFill>
                  <a:srgbClr val="9BC907"/>
                </a:solidFill>
              </a:rPr>
              <a:t>Purpose</a:t>
            </a:r>
          </a:p>
          <a:p>
            <a:pPr marL="914400" lvl="2" indent="0">
              <a:buNone/>
            </a:pPr>
            <a:r>
              <a:rPr lang="en-US" dirty="0" smtClean="0">
                <a:solidFill>
                  <a:srgbClr val="9BC907"/>
                </a:solidFill>
              </a:rPr>
              <a:t>Make a four bit counter using a 555 timer</a:t>
            </a:r>
          </a:p>
          <a:p>
            <a:pPr marL="914400" lvl="2" indent="0">
              <a:buNone/>
            </a:pPr>
            <a:endParaRPr lang="en-US" dirty="0" smtClean="0">
              <a:solidFill>
                <a:srgbClr val="9BC907"/>
              </a:solidFill>
            </a:endParaRPr>
          </a:p>
          <a:p>
            <a:r>
              <a:rPr lang="en-US" dirty="0" smtClean="0">
                <a:solidFill>
                  <a:srgbClr val="9BC907"/>
                </a:solidFill>
              </a:rPr>
              <a:t>Equipment and Material</a:t>
            </a:r>
          </a:p>
          <a:p>
            <a:pPr marL="914400" lvl="2" indent="0">
              <a:buNone/>
            </a:pPr>
            <a:r>
              <a:rPr lang="en-US" dirty="0" smtClean="0">
                <a:solidFill>
                  <a:srgbClr val="9BC907"/>
                </a:solidFill>
              </a:rPr>
              <a:t>74LS08, 74LS32, jumper wires, resistors</a:t>
            </a:r>
          </a:p>
          <a:p>
            <a:pPr marL="914400" lvl="2" indent="0">
              <a:buNone/>
            </a:pPr>
            <a:r>
              <a:rPr lang="en-US" dirty="0" err="1">
                <a:solidFill>
                  <a:srgbClr val="9BC907"/>
                </a:solidFill>
              </a:rPr>
              <a:t>MultiMeter</a:t>
            </a:r>
            <a:r>
              <a:rPr lang="en-US" dirty="0">
                <a:solidFill>
                  <a:srgbClr val="9BC907"/>
                </a:solidFill>
              </a:rPr>
              <a:t>: </a:t>
            </a:r>
            <a:r>
              <a:rPr lang="en-US" dirty="0" err="1">
                <a:solidFill>
                  <a:srgbClr val="9BC907"/>
                </a:solidFill>
              </a:rPr>
              <a:t>Gw</a:t>
            </a:r>
            <a:r>
              <a:rPr lang="en-US" dirty="0">
                <a:solidFill>
                  <a:srgbClr val="9BC907"/>
                </a:solidFill>
              </a:rPr>
              <a:t> </a:t>
            </a:r>
            <a:r>
              <a:rPr lang="en-US" dirty="0" err="1">
                <a:solidFill>
                  <a:srgbClr val="9BC907"/>
                </a:solidFill>
              </a:rPr>
              <a:t>Instek</a:t>
            </a:r>
            <a:r>
              <a:rPr lang="en-US" dirty="0">
                <a:solidFill>
                  <a:srgbClr val="9BC907"/>
                </a:solidFill>
              </a:rPr>
              <a:t> GDM-8245 SN: CL860260 </a:t>
            </a:r>
          </a:p>
          <a:p>
            <a:pPr marL="914400" lvl="2" indent="0">
              <a:buNone/>
            </a:pPr>
            <a:r>
              <a:rPr lang="en-US" dirty="0">
                <a:solidFill>
                  <a:srgbClr val="9BC907"/>
                </a:solidFill>
              </a:rPr>
              <a:t>DC Power Supply: RSR HY1502D SN: </a:t>
            </a:r>
            <a:r>
              <a:rPr lang="en-US" dirty="0" smtClean="0">
                <a:solidFill>
                  <a:srgbClr val="9BC907"/>
                </a:solidFill>
              </a:rPr>
              <a:t>022510041</a:t>
            </a:r>
          </a:p>
          <a:p>
            <a:pPr marL="914400" lvl="2" indent="0">
              <a:buNone/>
            </a:pPr>
            <a:r>
              <a:rPr lang="en-US" dirty="0" smtClean="0">
                <a:solidFill>
                  <a:srgbClr val="9BC907"/>
                </a:solidFill>
              </a:rPr>
              <a:t>Elvis </a:t>
            </a:r>
            <a:r>
              <a:rPr lang="en-US" dirty="0">
                <a:solidFill>
                  <a:srgbClr val="9BC907"/>
                </a:solidFill>
              </a:rPr>
              <a:t>Board: ELVIS II+ SN:166911A</a:t>
            </a:r>
          </a:p>
          <a:p>
            <a:pPr marL="914400" lvl="2" indent="0">
              <a:buNone/>
            </a:pPr>
            <a:endParaRPr lang="en-US" dirty="0">
              <a:solidFill>
                <a:srgbClr val="9BC907"/>
              </a:solidFill>
            </a:endParaRPr>
          </a:p>
          <a:p>
            <a:pPr marL="914400" lvl="2" indent="0">
              <a:buNone/>
            </a:pPr>
            <a:endParaRPr lang="en-US" b="1" dirty="0" smtClean="0">
              <a:solidFill>
                <a:srgbClr val="9BC907"/>
              </a:solidFill>
            </a:endParaRPr>
          </a:p>
          <a:p>
            <a:r>
              <a:rPr lang="en-US" dirty="0" smtClean="0">
                <a:solidFill>
                  <a:srgbClr val="9BC907"/>
                </a:solidFill>
              </a:rPr>
              <a:t>Research and Information</a:t>
            </a:r>
          </a:p>
          <a:p>
            <a:pPr marL="457200" lvl="1" indent="0">
              <a:buNone/>
            </a:pPr>
            <a:r>
              <a:rPr lang="en-US" sz="2000" dirty="0" smtClean="0">
                <a:solidFill>
                  <a:srgbClr val="9BC907"/>
                </a:solidFill>
              </a:rPr>
              <a:t>	- Multisim circuit layout</a:t>
            </a:r>
          </a:p>
          <a:p>
            <a:pPr marL="457200" lvl="1" indent="0">
              <a:buNone/>
            </a:pPr>
            <a:r>
              <a:rPr lang="en-US" sz="2000" dirty="0" smtClean="0">
                <a:solidFill>
                  <a:srgbClr val="9BC907"/>
                </a:solidFill>
              </a:rPr>
              <a:t>        - Datasheets</a:t>
            </a:r>
          </a:p>
          <a:p>
            <a:pPr marL="457200" lvl="1" indent="0">
              <a:buNone/>
            </a:pPr>
            <a:endParaRPr lang="en-US" dirty="0" smtClean="0">
              <a:solidFill>
                <a:srgbClr val="9BC907"/>
              </a:solidFill>
            </a:endParaRPr>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smtClean="0"/>
              <a:t>EECT 112-50C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44</a:t>
            </a:fld>
            <a:endParaRPr lang="en-US"/>
          </a:p>
        </p:txBody>
      </p:sp>
    </p:spTree>
    <p:extLst>
      <p:ext uri="{BB962C8B-B14F-4D97-AF65-F5344CB8AC3E}">
        <p14:creationId xmlns:p14="http://schemas.microsoft.com/office/powerpoint/2010/main" val="1393572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244042" y="4389148"/>
            <a:ext cx="3202843" cy="2332327"/>
          </a:xfrm>
          <a:prstGeom prst="rect">
            <a:avLst/>
          </a:prstGeom>
        </p:spPr>
      </p:pic>
      <p:sp>
        <p:nvSpPr>
          <p:cNvPr id="2" name="Title 1"/>
          <p:cNvSpPr>
            <a:spLocks noGrp="1"/>
          </p:cNvSpPr>
          <p:nvPr>
            <p:ph type="title"/>
          </p:nvPr>
        </p:nvSpPr>
        <p:spPr>
          <a:xfrm>
            <a:off x="838200" y="365126"/>
            <a:ext cx="10515600" cy="918730"/>
          </a:xfrm>
        </p:spPr>
        <p:txBody>
          <a:bodyPr>
            <a:normAutofit/>
          </a:bodyPr>
          <a:lstStyle/>
          <a:p>
            <a:pPr algn="ctr"/>
            <a:r>
              <a:rPr lang="en-US" sz="4000" b="1" dirty="0">
                <a:ln/>
                <a:solidFill>
                  <a:srgbClr val="9BC907"/>
                </a:solidFill>
              </a:rPr>
              <a:t>Lab </a:t>
            </a:r>
            <a:r>
              <a:rPr lang="en-US" sz="4000" b="1" dirty="0" smtClean="0">
                <a:ln/>
                <a:solidFill>
                  <a:srgbClr val="9BC907"/>
                </a:solidFill>
              </a:rPr>
              <a:t>6 </a:t>
            </a:r>
            <a:r>
              <a:rPr lang="en-US" sz="4000" b="1" dirty="0">
                <a:ln/>
                <a:solidFill>
                  <a:srgbClr val="9BC907"/>
                </a:solidFill>
              </a:rPr>
              <a:t>– 4 Bit Counter</a:t>
            </a:r>
            <a:endParaRPr lang="en-US" sz="4000" b="1" dirty="0">
              <a:solidFill>
                <a:srgbClr val="9BC907"/>
              </a:solidFill>
            </a:endParaRPr>
          </a:p>
        </p:txBody>
      </p:sp>
      <p:sp>
        <p:nvSpPr>
          <p:cNvPr id="3" name="Content Placeholder 2"/>
          <p:cNvSpPr>
            <a:spLocks noGrp="1"/>
          </p:cNvSpPr>
          <p:nvPr>
            <p:ph idx="1"/>
          </p:nvPr>
        </p:nvSpPr>
        <p:spPr>
          <a:xfrm>
            <a:off x="838200" y="1422400"/>
            <a:ext cx="10515600" cy="4754563"/>
          </a:xfrm>
        </p:spPr>
        <p:txBody>
          <a:bodyPr/>
          <a:lstStyle/>
          <a:p>
            <a:pPr marL="0" indent="0" algn="ctr">
              <a:buNone/>
            </a:pPr>
            <a:r>
              <a:rPr lang="en-US" dirty="0" smtClean="0">
                <a:solidFill>
                  <a:srgbClr val="9BC907"/>
                </a:solidFill>
              </a:rPr>
              <a:t> </a:t>
            </a:r>
            <a:r>
              <a:rPr lang="en-US" b="1" dirty="0" smtClean="0">
                <a:solidFill>
                  <a:srgbClr val="9BC907"/>
                </a:solidFill>
              </a:rPr>
              <a:t>Procedures</a:t>
            </a:r>
          </a:p>
          <a:p>
            <a:pPr marL="0" indent="0">
              <a:buNone/>
            </a:pPr>
            <a:r>
              <a:rPr lang="en-US" dirty="0" smtClean="0">
                <a:solidFill>
                  <a:srgbClr val="9BC907"/>
                </a:solidFill>
              </a:rPr>
              <a:t>Using </a:t>
            </a:r>
            <a:r>
              <a:rPr lang="en-US" dirty="0">
                <a:solidFill>
                  <a:srgbClr val="9BC907"/>
                </a:solidFill>
              </a:rPr>
              <a:t>Multisim, built a 4-bit binary counter to count from 0000 to 1111 using D-Flip Flops, 74LS74D, as Toggle flip flops.  Used a new input, digital clock set to 1Hz for clock signal.  Used a Logic Analyzer to show traces.  Switched to a DCD_HEX_GREEN 7-Segment Display that accepts the 4-bit counter states and displays the HEX value, thus counting from 0 to F for the 0-15 binary states.  Converted Flip Flops to one chip binary counter using chips available in lab.</a:t>
            </a:r>
          </a:p>
          <a:p>
            <a:pPr marL="0" indent="0">
              <a:buNone/>
            </a:pPr>
            <a:endParaRPr lang="en-US" dirty="0"/>
          </a:p>
        </p:txBody>
      </p:sp>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112-50C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45</a:t>
            </a:fld>
            <a:endParaRPr lang="en-US"/>
          </a:p>
        </p:txBody>
      </p:sp>
    </p:spTree>
    <p:extLst>
      <p:ext uri="{BB962C8B-B14F-4D97-AF65-F5344CB8AC3E}">
        <p14:creationId xmlns:p14="http://schemas.microsoft.com/office/powerpoint/2010/main" val="4236470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823318" y="1623694"/>
            <a:ext cx="6660163" cy="4915218"/>
          </a:xfrm>
          <a:prstGeom prst="rect">
            <a:avLst/>
          </a:prstGeom>
        </p:spPr>
      </p:pic>
      <p:sp>
        <p:nvSpPr>
          <p:cNvPr id="2" name="Title 1"/>
          <p:cNvSpPr>
            <a:spLocks noGrp="1"/>
          </p:cNvSpPr>
          <p:nvPr>
            <p:ph type="title"/>
          </p:nvPr>
        </p:nvSpPr>
        <p:spPr/>
        <p:txBody>
          <a:bodyPr/>
          <a:lstStyle/>
          <a:p>
            <a:pPr algn="ctr"/>
            <a:r>
              <a:rPr lang="en-US" b="1" dirty="0">
                <a:ln/>
                <a:solidFill>
                  <a:srgbClr val="9BC907"/>
                </a:solidFill>
              </a:rPr>
              <a:t>Lab </a:t>
            </a:r>
            <a:r>
              <a:rPr lang="en-US" b="1" dirty="0" smtClean="0">
                <a:ln/>
                <a:solidFill>
                  <a:srgbClr val="9BC907"/>
                </a:solidFill>
              </a:rPr>
              <a:t>6 </a:t>
            </a:r>
            <a:r>
              <a:rPr lang="en-US" b="1" dirty="0">
                <a:ln/>
                <a:solidFill>
                  <a:srgbClr val="9BC907"/>
                </a:solidFill>
              </a:rPr>
              <a:t>– 4 Bit </a:t>
            </a:r>
            <a:r>
              <a:rPr lang="en-US" b="1" dirty="0" smtClean="0">
                <a:ln/>
                <a:solidFill>
                  <a:srgbClr val="9BC907"/>
                </a:solidFill>
              </a:rPr>
              <a:t>Counter</a:t>
            </a:r>
            <a:br>
              <a:rPr lang="en-US" b="1" dirty="0" smtClean="0">
                <a:ln/>
                <a:solidFill>
                  <a:srgbClr val="9BC907"/>
                </a:solidFill>
              </a:rPr>
            </a:br>
            <a:r>
              <a:rPr lang="en-US" b="1" dirty="0" smtClean="0">
                <a:solidFill>
                  <a:srgbClr val="9BC907"/>
                </a:solidFill>
              </a:rPr>
              <a:t>(Excel)</a:t>
            </a:r>
            <a:endParaRPr lang="en-US" b="1" dirty="0">
              <a:solidFill>
                <a:srgbClr val="9BC907"/>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46</a:t>
            </a:fld>
            <a:endParaRPr lang="en-US"/>
          </a:p>
        </p:txBody>
      </p:sp>
      <p:pic>
        <p:nvPicPr>
          <p:cNvPr id="3" name="Picture 2"/>
          <p:cNvPicPr>
            <a:picLocks noChangeAspect="1"/>
          </p:cNvPicPr>
          <p:nvPr/>
        </p:nvPicPr>
        <p:blipFill>
          <a:blip r:embed="rId3"/>
          <a:stretch>
            <a:fillRect/>
          </a:stretch>
        </p:blipFill>
        <p:spPr>
          <a:xfrm>
            <a:off x="172994" y="2904074"/>
            <a:ext cx="4676775" cy="1009650"/>
          </a:xfrm>
          <a:prstGeom prst="rect">
            <a:avLst/>
          </a:prstGeom>
        </p:spPr>
      </p:pic>
    </p:spTree>
    <p:extLst>
      <p:ext uri="{BB962C8B-B14F-4D97-AF65-F5344CB8AC3E}">
        <p14:creationId xmlns:p14="http://schemas.microsoft.com/office/powerpoint/2010/main" val="3483814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n/>
                <a:solidFill>
                  <a:srgbClr val="9BC907"/>
                </a:solidFill>
              </a:rPr>
              <a:t>Lab </a:t>
            </a:r>
            <a:r>
              <a:rPr lang="en-US" b="1" dirty="0" smtClean="0">
                <a:ln/>
                <a:solidFill>
                  <a:srgbClr val="9BC907"/>
                </a:solidFill>
              </a:rPr>
              <a:t>6 </a:t>
            </a:r>
            <a:r>
              <a:rPr lang="en-US" b="1" dirty="0">
                <a:ln/>
                <a:solidFill>
                  <a:srgbClr val="9BC907"/>
                </a:solidFill>
              </a:rPr>
              <a:t>– 4 Bit Counter</a:t>
            </a:r>
            <a:r>
              <a:rPr lang="en-US" b="1" dirty="0" smtClean="0">
                <a:solidFill>
                  <a:srgbClr val="9BC907"/>
                </a:solidFill>
              </a:rPr>
              <a:t/>
            </a:r>
            <a:br>
              <a:rPr lang="en-US" b="1" dirty="0" smtClean="0">
                <a:solidFill>
                  <a:srgbClr val="9BC907"/>
                </a:solidFill>
              </a:rPr>
            </a:br>
            <a:r>
              <a:rPr lang="en-US" b="1" dirty="0" smtClean="0">
                <a:solidFill>
                  <a:srgbClr val="9BC907"/>
                </a:solidFill>
              </a:rPr>
              <a:t>(</a:t>
            </a:r>
            <a:r>
              <a:rPr lang="en-US" b="1" dirty="0">
                <a:solidFill>
                  <a:srgbClr val="9BC907"/>
                </a:solidFill>
              </a:rPr>
              <a:t>Multisim</a:t>
            </a:r>
            <a:r>
              <a:rPr lang="en-US" b="1" dirty="0" smtClean="0">
                <a:solidFill>
                  <a:srgbClr val="9BC907"/>
                </a:solidFill>
              </a:rPr>
              <a:t>)</a:t>
            </a:r>
            <a:endParaRPr lang="en-US" b="1" dirty="0">
              <a:solidFill>
                <a:srgbClr val="9BC907"/>
              </a:solidFill>
            </a:endParaRPr>
          </a:p>
        </p:txBody>
      </p:sp>
      <p:sp>
        <p:nvSpPr>
          <p:cNvPr id="3" name="Footer Placeholder 2"/>
          <p:cNvSpPr>
            <a:spLocks noGrp="1"/>
          </p:cNvSpPr>
          <p:nvPr>
            <p:ph type="ftr" sz="quarter" idx="11"/>
          </p:nvPr>
        </p:nvSpPr>
        <p:spPr>
          <a:xfrm>
            <a:off x="-654550" y="6384289"/>
            <a:ext cx="4114800" cy="365125"/>
          </a:xfrm>
        </p:spPr>
        <p:txBody>
          <a:bodyPr/>
          <a:lstStyle/>
          <a:p>
            <a:r>
              <a:rPr lang="en-US" dirty="0" smtClean="0"/>
              <a:t>EECT 101 Lab Notebook</a:t>
            </a:r>
            <a:endParaRPr lang="en-US" dirty="0"/>
          </a:p>
        </p:txBody>
      </p:sp>
      <p:sp>
        <p:nvSpPr>
          <p:cNvPr id="4" name="Slide Number Placeholder 3"/>
          <p:cNvSpPr>
            <a:spLocks noGrp="1"/>
          </p:cNvSpPr>
          <p:nvPr>
            <p:ph type="sldNum" sz="quarter" idx="12"/>
          </p:nvPr>
        </p:nvSpPr>
        <p:spPr/>
        <p:txBody>
          <a:bodyPr/>
          <a:lstStyle/>
          <a:p>
            <a:fld id="{B205E3D1-8C80-40C9-AABD-810F903285A1}" type="slidenum">
              <a:rPr lang="en-US" smtClean="0"/>
              <a:t>47</a:t>
            </a:fld>
            <a:endParaRPr lang="en-US" dirty="0"/>
          </a:p>
        </p:txBody>
      </p:sp>
      <p:pic>
        <p:nvPicPr>
          <p:cNvPr id="5" name="Picture 4"/>
          <p:cNvPicPr>
            <a:picLocks noChangeAspect="1"/>
          </p:cNvPicPr>
          <p:nvPr/>
        </p:nvPicPr>
        <p:blipFill>
          <a:blip r:embed="rId2"/>
          <a:stretch>
            <a:fillRect/>
          </a:stretch>
        </p:blipFill>
        <p:spPr>
          <a:xfrm>
            <a:off x="428368" y="1754231"/>
            <a:ext cx="11585747" cy="4119991"/>
          </a:xfrm>
          <a:prstGeom prst="rect">
            <a:avLst/>
          </a:prstGeom>
        </p:spPr>
      </p:pic>
    </p:spTree>
    <p:extLst>
      <p:ext uri="{BB962C8B-B14F-4D97-AF65-F5344CB8AC3E}">
        <p14:creationId xmlns:p14="http://schemas.microsoft.com/office/powerpoint/2010/main" val="3795957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n/>
                <a:solidFill>
                  <a:srgbClr val="9BC907"/>
                </a:solidFill>
              </a:rPr>
              <a:t>Lab </a:t>
            </a:r>
            <a:r>
              <a:rPr lang="en-US" b="1" dirty="0" smtClean="0">
                <a:ln/>
                <a:solidFill>
                  <a:srgbClr val="9BC907"/>
                </a:solidFill>
              </a:rPr>
              <a:t>6 </a:t>
            </a:r>
            <a:r>
              <a:rPr lang="en-US" b="1" dirty="0">
                <a:ln/>
                <a:solidFill>
                  <a:srgbClr val="9BC907"/>
                </a:solidFill>
              </a:rPr>
              <a:t>– 4 Bit Counter</a:t>
            </a:r>
            <a:r>
              <a:rPr lang="en-US" b="1" dirty="0" smtClean="0">
                <a:solidFill>
                  <a:srgbClr val="9BC907"/>
                </a:solidFill>
              </a:rPr>
              <a:t/>
            </a:r>
            <a:br>
              <a:rPr lang="en-US" b="1" dirty="0" smtClean="0">
                <a:solidFill>
                  <a:srgbClr val="9BC907"/>
                </a:solidFill>
              </a:rPr>
            </a:br>
            <a:r>
              <a:rPr lang="en-US" b="1" dirty="0" smtClean="0">
                <a:solidFill>
                  <a:srgbClr val="9BC907"/>
                </a:solidFill>
              </a:rPr>
              <a:t>(</a:t>
            </a:r>
            <a:r>
              <a:rPr lang="en-US" b="1" dirty="0">
                <a:solidFill>
                  <a:srgbClr val="9BC907"/>
                </a:solidFill>
              </a:rPr>
              <a:t>Multisim</a:t>
            </a:r>
            <a:r>
              <a:rPr lang="en-US" b="1" dirty="0" smtClean="0">
                <a:solidFill>
                  <a:srgbClr val="9BC907"/>
                </a:solidFill>
              </a:rPr>
              <a:t>)</a:t>
            </a:r>
            <a:endParaRPr lang="en-US" b="1" dirty="0">
              <a:solidFill>
                <a:srgbClr val="9BC907"/>
              </a:solidFill>
            </a:endParaRPr>
          </a:p>
        </p:txBody>
      </p:sp>
      <p:sp>
        <p:nvSpPr>
          <p:cNvPr id="3" name="Footer Placeholder 2"/>
          <p:cNvSpPr>
            <a:spLocks noGrp="1"/>
          </p:cNvSpPr>
          <p:nvPr>
            <p:ph type="ftr" sz="quarter" idx="11"/>
          </p:nvPr>
        </p:nvSpPr>
        <p:spPr>
          <a:xfrm>
            <a:off x="-654550" y="6384289"/>
            <a:ext cx="4114800" cy="365125"/>
          </a:xfrm>
        </p:spPr>
        <p:txBody>
          <a:bodyPr/>
          <a:lstStyle/>
          <a:p>
            <a:r>
              <a:rPr lang="en-US" dirty="0" smtClean="0"/>
              <a:t>EECT 101 Lab Notebook</a:t>
            </a:r>
            <a:endParaRPr lang="en-US" dirty="0"/>
          </a:p>
        </p:txBody>
      </p:sp>
      <p:sp>
        <p:nvSpPr>
          <p:cNvPr id="4" name="Slide Number Placeholder 3"/>
          <p:cNvSpPr>
            <a:spLocks noGrp="1"/>
          </p:cNvSpPr>
          <p:nvPr>
            <p:ph type="sldNum" sz="quarter" idx="12"/>
          </p:nvPr>
        </p:nvSpPr>
        <p:spPr/>
        <p:txBody>
          <a:bodyPr/>
          <a:lstStyle/>
          <a:p>
            <a:fld id="{B205E3D1-8C80-40C9-AABD-810F903285A1}" type="slidenum">
              <a:rPr lang="en-US" smtClean="0"/>
              <a:t>48</a:t>
            </a:fld>
            <a:endParaRPr lang="en-US" dirty="0"/>
          </a:p>
        </p:txBody>
      </p:sp>
      <p:pic>
        <p:nvPicPr>
          <p:cNvPr id="6" name="Picture 5"/>
          <p:cNvPicPr>
            <a:picLocks noChangeAspect="1"/>
          </p:cNvPicPr>
          <p:nvPr/>
        </p:nvPicPr>
        <p:blipFill>
          <a:blip r:embed="rId2"/>
          <a:stretch>
            <a:fillRect/>
          </a:stretch>
        </p:blipFill>
        <p:spPr>
          <a:xfrm>
            <a:off x="0" y="1625391"/>
            <a:ext cx="8791832" cy="4824195"/>
          </a:xfrm>
          <a:prstGeom prst="rect">
            <a:avLst/>
          </a:prstGeom>
        </p:spPr>
      </p:pic>
      <p:pic>
        <p:nvPicPr>
          <p:cNvPr id="7" name="Picture 6"/>
          <p:cNvPicPr>
            <a:picLocks noChangeAspect="1"/>
          </p:cNvPicPr>
          <p:nvPr/>
        </p:nvPicPr>
        <p:blipFill>
          <a:blip r:embed="rId3"/>
          <a:stretch>
            <a:fillRect/>
          </a:stretch>
        </p:blipFill>
        <p:spPr>
          <a:xfrm>
            <a:off x="8791019" y="3438404"/>
            <a:ext cx="3279831" cy="2945885"/>
          </a:xfrm>
          <a:prstGeom prst="rect">
            <a:avLst/>
          </a:prstGeom>
        </p:spPr>
      </p:pic>
    </p:spTree>
    <p:extLst>
      <p:ext uri="{BB962C8B-B14F-4D97-AF65-F5344CB8AC3E}">
        <p14:creationId xmlns:p14="http://schemas.microsoft.com/office/powerpoint/2010/main" val="3858399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pPr algn="ctr"/>
            <a:r>
              <a:rPr lang="en-US" sz="4000" b="1" dirty="0">
                <a:ln/>
                <a:solidFill>
                  <a:srgbClr val="9BC907"/>
                </a:solidFill>
              </a:rPr>
              <a:t>Lab </a:t>
            </a:r>
            <a:r>
              <a:rPr lang="en-US" sz="4000" b="1" dirty="0" smtClean="0">
                <a:ln/>
                <a:solidFill>
                  <a:srgbClr val="9BC907"/>
                </a:solidFill>
              </a:rPr>
              <a:t>6 </a:t>
            </a:r>
            <a:r>
              <a:rPr lang="en-US" sz="4000" b="1" dirty="0">
                <a:ln/>
                <a:solidFill>
                  <a:srgbClr val="9BC907"/>
                </a:solidFill>
              </a:rPr>
              <a:t>– 4 Bit Counter</a:t>
            </a:r>
            <a:endParaRPr lang="en-US" sz="4000" b="1" dirty="0">
              <a:solidFill>
                <a:srgbClr val="9BC907"/>
              </a:solidFill>
            </a:endParaRPr>
          </a:p>
        </p:txBody>
      </p:sp>
      <p:sp>
        <p:nvSpPr>
          <p:cNvPr id="3" name="Content Placeholder 2"/>
          <p:cNvSpPr>
            <a:spLocks noGrp="1"/>
          </p:cNvSpPr>
          <p:nvPr>
            <p:ph idx="1"/>
          </p:nvPr>
        </p:nvSpPr>
        <p:spPr>
          <a:xfrm>
            <a:off x="838200" y="1137264"/>
            <a:ext cx="10515600" cy="4754563"/>
          </a:xfrm>
        </p:spPr>
        <p:txBody>
          <a:bodyPr>
            <a:normAutofit/>
          </a:bodyPr>
          <a:lstStyle/>
          <a:p>
            <a:pPr marL="0" indent="0" algn="ctr">
              <a:buNone/>
            </a:pPr>
            <a:r>
              <a:rPr lang="en-US" dirty="0" smtClean="0">
                <a:solidFill>
                  <a:srgbClr val="9BC907"/>
                </a:solidFill>
              </a:rPr>
              <a:t>Pictures</a:t>
            </a:r>
            <a:endParaRPr lang="en-US" dirty="0">
              <a:solidFill>
                <a:srgbClr val="9BC907"/>
              </a:solidFill>
            </a:endParaRPr>
          </a:p>
        </p:txBody>
      </p:sp>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112-50C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49</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8368" y="1642331"/>
            <a:ext cx="6459794" cy="4844846"/>
          </a:xfrm>
          <a:prstGeom prst="rect">
            <a:avLst/>
          </a:prstGeom>
        </p:spPr>
      </p:pic>
    </p:spTree>
    <p:extLst>
      <p:ext uri="{BB962C8B-B14F-4D97-AF65-F5344CB8AC3E}">
        <p14:creationId xmlns:p14="http://schemas.microsoft.com/office/powerpoint/2010/main" val="3902424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pPr algn="ctr"/>
            <a:r>
              <a:rPr lang="en-US" sz="4000" b="1" dirty="0" smtClean="0">
                <a:solidFill>
                  <a:srgbClr val="7030A0"/>
                </a:solidFill>
              </a:rPr>
              <a:t>Lab 1 – AND, OR</a:t>
            </a:r>
            <a:endParaRPr lang="en-US" sz="4000" b="1" dirty="0">
              <a:solidFill>
                <a:srgbClr val="7030A0"/>
              </a:solidFill>
            </a:endParaRPr>
          </a:p>
        </p:txBody>
      </p:sp>
      <p:sp>
        <p:nvSpPr>
          <p:cNvPr id="3" name="Content Placeholder 2"/>
          <p:cNvSpPr>
            <a:spLocks noGrp="1"/>
          </p:cNvSpPr>
          <p:nvPr>
            <p:ph idx="1"/>
          </p:nvPr>
        </p:nvSpPr>
        <p:spPr>
          <a:xfrm>
            <a:off x="838200" y="1422400"/>
            <a:ext cx="10515600" cy="4754563"/>
          </a:xfrm>
        </p:spPr>
        <p:txBody>
          <a:bodyPr/>
          <a:lstStyle/>
          <a:p>
            <a:pPr marL="0" indent="0" algn="ctr">
              <a:buNone/>
            </a:pPr>
            <a:r>
              <a:rPr lang="en-US" b="1" dirty="0" smtClean="0">
                <a:solidFill>
                  <a:srgbClr val="7030A0"/>
                </a:solidFill>
              </a:rPr>
              <a:t>Procedures</a:t>
            </a:r>
            <a:endParaRPr lang="en-US" b="1" dirty="0">
              <a:solidFill>
                <a:srgbClr val="7030A0"/>
              </a:solidFill>
            </a:endParaRPr>
          </a:p>
          <a:p>
            <a:pPr marL="0" indent="0">
              <a:buNone/>
            </a:pPr>
            <a:r>
              <a:rPr lang="en-US" dirty="0" smtClean="0">
                <a:solidFill>
                  <a:srgbClr val="7030A0"/>
                </a:solidFill>
              </a:rPr>
              <a:t>- All combinations where measured for both And </a:t>
            </a:r>
            <a:r>
              <a:rPr lang="en-US" dirty="0" err="1" smtClean="0">
                <a:solidFill>
                  <a:srgbClr val="7030A0"/>
                </a:solidFill>
              </a:rPr>
              <a:t>and</a:t>
            </a:r>
            <a:r>
              <a:rPr lang="en-US" dirty="0" smtClean="0">
                <a:solidFill>
                  <a:srgbClr val="7030A0"/>
                </a:solidFill>
              </a:rPr>
              <a:t> OR gates. Measurements of the outputs where taken with the aid of a Digital Multimeter.</a:t>
            </a:r>
            <a:endParaRPr lang="en-US" dirty="0">
              <a:solidFill>
                <a:srgbClr val="7030A0"/>
              </a:solidFill>
            </a:endParaRPr>
          </a:p>
          <a:p>
            <a:pPr marL="0" indent="0">
              <a:buNone/>
            </a:pPr>
            <a:endParaRPr lang="en-US" dirty="0" smtClean="0">
              <a:solidFill>
                <a:srgbClr val="7030A0"/>
              </a:solidFill>
            </a:endParaRPr>
          </a:p>
          <a:p>
            <a:pPr marL="0" indent="0">
              <a:buNone/>
            </a:pPr>
            <a:r>
              <a:rPr lang="en-US" dirty="0" smtClean="0">
                <a:solidFill>
                  <a:srgbClr val="7030A0"/>
                </a:solidFill>
              </a:rPr>
              <a:t>- All results found in excel, multisim and in the lab, agreed with on another. </a:t>
            </a:r>
          </a:p>
          <a:p>
            <a:pPr marL="0" indent="0">
              <a:buNone/>
            </a:pPr>
            <a:endParaRPr lang="en-US" dirty="0"/>
          </a:p>
          <a:p>
            <a:pPr marL="0" indent="0">
              <a:buNone/>
            </a:pPr>
            <a:endParaRPr lang="en-US" dirty="0"/>
          </a:p>
        </p:txBody>
      </p:sp>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112-50C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5</a:t>
            </a:fld>
            <a:endParaRPr lang="en-US" dirty="0"/>
          </a:p>
        </p:txBody>
      </p:sp>
    </p:spTree>
    <p:extLst>
      <p:ext uri="{BB962C8B-B14F-4D97-AF65-F5344CB8AC3E}">
        <p14:creationId xmlns:p14="http://schemas.microsoft.com/office/powerpoint/2010/main" val="4019839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pPr algn="ctr"/>
            <a:r>
              <a:rPr lang="en-US" sz="4000" b="1" dirty="0">
                <a:ln/>
                <a:solidFill>
                  <a:srgbClr val="9BC907"/>
                </a:solidFill>
              </a:rPr>
              <a:t>Lab </a:t>
            </a:r>
            <a:r>
              <a:rPr lang="en-US" sz="4000" b="1" dirty="0" smtClean="0">
                <a:ln/>
                <a:solidFill>
                  <a:srgbClr val="9BC907"/>
                </a:solidFill>
              </a:rPr>
              <a:t>6 </a:t>
            </a:r>
            <a:r>
              <a:rPr lang="en-US" sz="4000" b="1" dirty="0">
                <a:ln/>
                <a:solidFill>
                  <a:srgbClr val="9BC907"/>
                </a:solidFill>
              </a:rPr>
              <a:t>– 4 Bit Counter</a:t>
            </a:r>
            <a:endParaRPr lang="en-US" sz="4000" b="1" dirty="0">
              <a:solidFill>
                <a:srgbClr val="9BC907"/>
              </a:solidFill>
            </a:endParaRPr>
          </a:p>
        </p:txBody>
      </p:sp>
      <p:sp>
        <p:nvSpPr>
          <p:cNvPr id="3" name="Content Placeholder 2"/>
          <p:cNvSpPr>
            <a:spLocks noGrp="1"/>
          </p:cNvSpPr>
          <p:nvPr>
            <p:ph idx="1"/>
          </p:nvPr>
        </p:nvSpPr>
        <p:spPr>
          <a:xfrm>
            <a:off x="838200" y="1137264"/>
            <a:ext cx="10515600" cy="4754563"/>
          </a:xfrm>
        </p:spPr>
        <p:txBody>
          <a:bodyPr>
            <a:normAutofit/>
          </a:bodyPr>
          <a:lstStyle/>
          <a:p>
            <a:pPr marL="0" indent="0" algn="ctr">
              <a:buNone/>
            </a:pPr>
            <a:r>
              <a:rPr lang="en-US" dirty="0" smtClean="0">
                <a:solidFill>
                  <a:srgbClr val="9BC907"/>
                </a:solidFill>
              </a:rPr>
              <a:t>Pictures</a:t>
            </a:r>
            <a:endParaRPr lang="en-US" dirty="0">
              <a:solidFill>
                <a:srgbClr val="9BC907"/>
              </a:solidFill>
            </a:endParaRPr>
          </a:p>
        </p:txBody>
      </p:sp>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112-50C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50</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447" y="1772837"/>
            <a:ext cx="5755787" cy="431684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0049" y="1868569"/>
            <a:ext cx="5500500" cy="4125375"/>
          </a:xfrm>
          <a:prstGeom prst="rect">
            <a:avLst/>
          </a:prstGeom>
        </p:spPr>
      </p:pic>
    </p:spTree>
    <p:extLst>
      <p:ext uri="{BB962C8B-B14F-4D97-AF65-F5344CB8AC3E}">
        <p14:creationId xmlns:p14="http://schemas.microsoft.com/office/powerpoint/2010/main" val="1900544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pPr algn="ctr"/>
            <a:r>
              <a:rPr lang="en-US" sz="4000" b="1" dirty="0">
                <a:ln/>
                <a:solidFill>
                  <a:srgbClr val="9BC907"/>
                </a:solidFill>
              </a:rPr>
              <a:t>Lab </a:t>
            </a:r>
            <a:r>
              <a:rPr lang="en-US" sz="4000" b="1" dirty="0" smtClean="0">
                <a:ln/>
                <a:solidFill>
                  <a:srgbClr val="9BC907"/>
                </a:solidFill>
              </a:rPr>
              <a:t>6 </a:t>
            </a:r>
            <a:r>
              <a:rPr lang="en-US" sz="4000" b="1" dirty="0">
                <a:ln/>
                <a:solidFill>
                  <a:srgbClr val="9BC907"/>
                </a:solidFill>
              </a:rPr>
              <a:t>– 4 Bit Counter</a:t>
            </a:r>
            <a:endParaRPr lang="en-US" sz="4000" b="1" dirty="0">
              <a:solidFill>
                <a:srgbClr val="9BC907"/>
              </a:solidFill>
            </a:endParaRPr>
          </a:p>
        </p:txBody>
      </p:sp>
      <p:sp>
        <p:nvSpPr>
          <p:cNvPr id="3" name="Content Placeholder 2"/>
          <p:cNvSpPr>
            <a:spLocks noGrp="1"/>
          </p:cNvSpPr>
          <p:nvPr>
            <p:ph idx="1"/>
          </p:nvPr>
        </p:nvSpPr>
        <p:spPr>
          <a:xfrm>
            <a:off x="838200" y="1137264"/>
            <a:ext cx="10515600" cy="4754563"/>
          </a:xfrm>
        </p:spPr>
        <p:txBody>
          <a:bodyPr>
            <a:normAutofit/>
          </a:bodyPr>
          <a:lstStyle/>
          <a:p>
            <a:pPr marL="0" indent="0" algn="ctr">
              <a:buNone/>
            </a:pPr>
            <a:r>
              <a:rPr lang="en-US" dirty="0" smtClean="0">
                <a:solidFill>
                  <a:srgbClr val="9BC907"/>
                </a:solidFill>
              </a:rPr>
              <a:t>Video</a:t>
            </a:r>
            <a:endParaRPr lang="en-US" dirty="0">
              <a:solidFill>
                <a:srgbClr val="9BC907"/>
              </a:solidFill>
            </a:endParaRPr>
          </a:p>
        </p:txBody>
      </p:sp>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112-50C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51</a:t>
            </a:fld>
            <a:endParaRPr lang="en-US"/>
          </a:p>
        </p:txBody>
      </p:sp>
      <p:pic>
        <p:nvPicPr>
          <p:cNvPr id="7" name="IMG_521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68896" y="1553496"/>
            <a:ext cx="8381090" cy="4714363"/>
          </a:xfrm>
          <a:prstGeom prst="rect">
            <a:avLst/>
          </a:prstGeom>
        </p:spPr>
      </p:pic>
    </p:spTree>
    <p:extLst>
      <p:ext uri="{BB962C8B-B14F-4D97-AF65-F5344CB8AC3E}">
        <p14:creationId xmlns:p14="http://schemas.microsoft.com/office/powerpoint/2010/main" val="895202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0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images.clipartpanda.com/space-clip-art-space_do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3400" y="3036951"/>
            <a:ext cx="3645534" cy="35515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ctr"/>
            <a:r>
              <a:rPr lang="en-US" b="1" dirty="0">
                <a:ln/>
                <a:solidFill>
                  <a:srgbClr val="9BC907"/>
                </a:solidFill>
              </a:rPr>
              <a:t>Lab </a:t>
            </a:r>
            <a:r>
              <a:rPr lang="en-US" b="1" dirty="0" smtClean="0">
                <a:ln/>
                <a:solidFill>
                  <a:srgbClr val="9BC907"/>
                </a:solidFill>
              </a:rPr>
              <a:t>6 </a:t>
            </a:r>
            <a:r>
              <a:rPr lang="en-US" b="1" dirty="0">
                <a:ln/>
                <a:solidFill>
                  <a:srgbClr val="9BC907"/>
                </a:solidFill>
              </a:rPr>
              <a:t>– 4 Bit Counter</a:t>
            </a:r>
            <a:r>
              <a:rPr lang="en-US" b="1" dirty="0" smtClean="0">
                <a:solidFill>
                  <a:srgbClr val="9BC907"/>
                </a:solidFill>
              </a:rPr>
              <a:t/>
            </a:r>
            <a:br>
              <a:rPr lang="en-US" b="1" dirty="0" smtClean="0">
                <a:solidFill>
                  <a:srgbClr val="9BC907"/>
                </a:solidFill>
              </a:rPr>
            </a:br>
            <a:r>
              <a:rPr lang="en-US" b="1" dirty="0" smtClean="0">
                <a:solidFill>
                  <a:srgbClr val="9BC907"/>
                </a:solidFill>
              </a:rPr>
              <a:t>(</a:t>
            </a:r>
            <a:r>
              <a:rPr lang="en-US" b="1" dirty="0">
                <a:solidFill>
                  <a:srgbClr val="9BC907"/>
                </a:solidFill>
              </a:rPr>
              <a:t>Observation</a:t>
            </a:r>
            <a:r>
              <a:rPr lang="en-US" b="1" dirty="0" smtClean="0">
                <a:solidFill>
                  <a:srgbClr val="9BC907"/>
                </a:solidFill>
              </a:rPr>
              <a:t>) </a:t>
            </a:r>
            <a:endParaRPr lang="en-US" b="1" dirty="0">
              <a:solidFill>
                <a:srgbClr val="9BC907"/>
              </a:solidFill>
            </a:endParaRPr>
          </a:p>
        </p:txBody>
      </p:sp>
      <p:sp>
        <p:nvSpPr>
          <p:cNvPr id="3" name="Footer Placeholder 2"/>
          <p:cNvSpPr>
            <a:spLocks noGrp="1"/>
          </p:cNvSpPr>
          <p:nvPr>
            <p:ph type="ftr" sz="quarter" idx="11"/>
          </p:nvPr>
        </p:nvSpPr>
        <p:spPr/>
        <p:txBody>
          <a:bodyPr/>
          <a:lstStyle/>
          <a:p>
            <a:r>
              <a:rPr lang="en-US" smtClean="0"/>
              <a:t>EECT 101 Lab Notebook</a:t>
            </a:r>
            <a:endParaRPr lang="en-US"/>
          </a:p>
        </p:txBody>
      </p:sp>
      <p:sp>
        <p:nvSpPr>
          <p:cNvPr id="4" name="Slide Number Placeholder 3"/>
          <p:cNvSpPr>
            <a:spLocks noGrp="1"/>
          </p:cNvSpPr>
          <p:nvPr>
            <p:ph type="sldNum" sz="quarter" idx="12"/>
          </p:nvPr>
        </p:nvSpPr>
        <p:spPr/>
        <p:txBody>
          <a:bodyPr/>
          <a:lstStyle/>
          <a:p>
            <a:fld id="{B205E3D1-8C80-40C9-AABD-810F903285A1}" type="slidenum">
              <a:rPr lang="en-US" smtClean="0"/>
              <a:t>52</a:t>
            </a:fld>
            <a:endParaRPr lang="en-US"/>
          </a:p>
        </p:txBody>
      </p:sp>
      <p:sp>
        <p:nvSpPr>
          <p:cNvPr id="5" name="TextBox 4"/>
          <p:cNvSpPr txBox="1"/>
          <p:nvPr/>
        </p:nvSpPr>
        <p:spPr>
          <a:xfrm>
            <a:off x="1288258" y="2098183"/>
            <a:ext cx="8350294" cy="2554545"/>
          </a:xfrm>
          <a:prstGeom prst="rect">
            <a:avLst/>
          </a:prstGeom>
          <a:noFill/>
        </p:spPr>
        <p:txBody>
          <a:bodyPr wrap="square" rtlCol="0">
            <a:spAutoFit/>
          </a:bodyPr>
          <a:lstStyle/>
          <a:p>
            <a:pPr marL="285750" indent="-285750">
              <a:buFontTx/>
              <a:buChar char="-"/>
            </a:pPr>
            <a:r>
              <a:rPr lang="en-US" sz="3200" dirty="0" smtClean="0">
                <a:solidFill>
                  <a:srgbClr val="9BC907"/>
                </a:solidFill>
              </a:rPr>
              <a:t>Learning how to hook up the counter was not easy, this was my first time using one. The datasheets helped, but where a little hard to understand.</a:t>
            </a:r>
          </a:p>
          <a:p>
            <a:pPr marL="285750" indent="-285750">
              <a:buFontTx/>
              <a:buChar char="-"/>
            </a:pPr>
            <a:endParaRPr lang="en-US" sz="3200" dirty="0" smtClean="0">
              <a:solidFill>
                <a:srgbClr val="FF0000"/>
              </a:solidFill>
            </a:endParaRPr>
          </a:p>
        </p:txBody>
      </p:sp>
    </p:spTree>
    <p:extLst>
      <p:ext uri="{BB962C8B-B14F-4D97-AF65-F5344CB8AC3E}">
        <p14:creationId xmlns:p14="http://schemas.microsoft.com/office/powerpoint/2010/main" val="2895295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163" y="344343"/>
            <a:ext cx="10591800" cy="1099993"/>
          </a:xfrm>
        </p:spPr>
        <p:txBody>
          <a:bodyPr>
            <a:normAutofit fontScale="90000"/>
          </a:bodyPr>
          <a:lstStyle/>
          <a:p>
            <a:pPr algn="ctr"/>
            <a:r>
              <a:rPr lang="en-US" sz="3600" b="1" dirty="0">
                <a:ln/>
                <a:solidFill>
                  <a:srgbClr val="9BC907"/>
                </a:solidFill>
              </a:rPr>
              <a:t>Lab </a:t>
            </a:r>
            <a:r>
              <a:rPr lang="en-US" sz="3600" b="1" dirty="0" smtClean="0">
                <a:ln/>
                <a:solidFill>
                  <a:srgbClr val="9BC907"/>
                </a:solidFill>
              </a:rPr>
              <a:t>6 </a:t>
            </a:r>
            <a:r>
              <a:rPr lang="en-US" sz="3600" b="1" dirty="0">
                <a:ln/>
                <a:solidFill>
                  <a:srgbClr val="9BC907"/>
                </a:solidFill>
              </a:rPr>
              <a:t>– 4 Bit </a:t>
            </a:r>
            <a:r>
              <a:rPr lang="en-US" sz="3600" b="1" dirty="0" smtClean="0">
                <a:ln/>
                <a:solidFill>
                  <a:srgbClr val="9BC907"/>
                </a:solidFill>
              </a:rPr>
              <a:t>Counter</a:t>
            </a:r>
            <a:br>
              <a:rPr lang="en-US" sz="3600" b="1" dirty="0" smtClean="0">
                <a:ln/>
                <a:solidFill>
                  <a:srgbClr val="9BC907"/>
                </a:solidFill>
              </a:rPr>
            </a:br>
            <a:r>
              <a:rPr lang="en-US" sz="4000" b="1" dirty="0" smtClean="0">
                <a:solidFill>
                  <a:srgbClr val="9BC907"/>
                </a:solidFill>
              </a:rPr>
              <a:t>(Conclusion)</a:t>
            </a:r>
            <a:endParaRPr lang="en-US" sz="4000" b="1" dirty="0">
              <a:solidFill>
                <a:srgbClr val="9BC907"/>
              </a:solidFill>
            </a:endParaRPr>
          </a:p>
        </p:txBody>
      </p:sp>
      <p:sp>
        <p:nvSpPr>
          <p:cNvPr id="3" name="Content Placeholder 2"/>
          <p:cNvSpPr>
            <a:spLocks noGrp="1"/>
          </p:cNvSpPr>
          <p:nvPr>
            <p:ph idx="1"/>
          </p:nvPr>
        </p:nvSpPr>
        <p:spPr>
          <a:xfrm>
            <a:off x="471487" y="1555604"/>
            <a:ext cx="10515600" cy="4800745"/>
          </a:xfrm>
        </p:spPr>
        <p:txBody>
          <a:bodyPr>
            <a:normAutofit/>
          </a:bodyPr>
          <a:lstStyle/>
          <a:p>
            <a:pPr lvl="1">
              <a:buFontTx/>
              <a:buChar char="-"/>
            </a:pPr>
            <a:r>
              <a:rPr lang="en-US" sz="2800" dirty="0" smtClean="0">
                <a:solidFill>
                  <a:srgbClr val="9BC907"/>
                </a:solidFill>
              </a:rPr>
              <a:t>Everything worked out well, the </a:t>
            </a:r>
            <a:r>
              <a:rPr lang="en-US" sz="2800" dirty="0" err="1" smtClean="0">
                <a:solidFill>
                  <a:srgbClr val="9BC907"/>
                </a:solidFill>
              </a:rPr>
              <a:t>multisim</a:t>
            </a:r>
            <a:r>
              <a:rPr lang="en-US" sz="2800" dirty="0" smtClean="0">
                <a:solidFill>
                  <a:srgbClr val="9BC907"/>
                </a:solidFill>
              </a:rPr>
              <a:t>, excel sheets and lab work all agreed with one another.</a:t>
            </a:r>
          </a:p>
          <a:p>
            <a:pPr lvl="1">
              <a:buFontTx/>
              <a:buChar char="-"/>
            </a:pPr>
            <a:endParaRPr lang="en-US" sz="2800" dirty="0" smtClean="0">
              <a:solidFill>
                <a:srgbClr val="9BC907"/>
              </a:solidFill>
            </a:endParaRPr>
          </a:p>
          <a:p>
            <a:pPr lvl="1">
              <a:buFontTx/>
              <a:buChar char="-"/>
            </a:pPr>
            <a:r>
              <a:rPr lang="en-US" sz="2800" dirty="0" smtClean="0">
                <a:solidFill>
                  <a:srgbClr val="9BC907"/>
                </a:solidFill>
              </a:rPr>
              <a:t>I learned when looking at the chips there is a small dot to indicate which way is front.</a:t>
            </a:r>
          </a:p>
        </p:txBody>
      </p:sp>
      <p:sp>
        <p:nvSpPr>
          <p:cNvPr id="4" name="Footer Placeholder 3"/>
          <p:cNvSpPr>
            <a:spLocks noGrp="1"/>
          </p:cNvSpPr>
          <p:nvPr>
            <p:ph type="ftr" sz="quarter" idx="11"/>
          </p:nvPr>
        </p:nvSpPr>
        <p:spPr>
          <a:xfrm>
            <a:off x="838199" y="6356349"/>
            <a:ext cx="2009775" cy="365125"/>
          </a:xfrm>
        </p:spPr>
        <p:txBody>
          <a:bodyPr/>
          <a:lstStyle/>
          <a:p>
            <a:pPr algn="l"/>
            <a:r>
              <a:rPr lang="en-US" dirty="0"/>
              <a:t>EECT </a:t>
            </a:r>
            <a:r>
              <a:rPr lang="en-US" dirty="0" smtClean="0"/>
              <a:t>112-50C </a:t>
            </a:r>
            <a:r>
              <a:rPr lang="en-US" dirty="0"/>
              <a:t>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53</a:t>
            </a:fld>
            <a:endParaRPr lang="en-US"/>
          </a:p>
        </p:txBody>
      </p:sp>
    </p:spTree>
    <p:extLst>
      <p:ext uri="{BB962C8B-B14F-4D97-AF65-F5344CB8AC3E}">
        <p14:creationId xmlns:p14="http://schemas.microsoft.com/office/powerpoint/2010/main" val="3371776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94348" y="893618"/>
            <a:ext cx="4343462" cy="4707948"/>
          </a:xfrm>
          <a:prstGeom prst="rect">
            <a:avLst/>
          </a:prstGeom>
        </p:spPr>
      </p:pic>
      <p:sp>
        <p:nvSpPr>
          <p:cNvPr id="2" name="Title 1"/>
          <p:cNvSpPr>
            <a:spLocks noGrp="1"/>
          </p:cNvSpPr>
          <p:nvPr>
            <p:ph type="title"/>
          </p:nvPr>
        </p:nvSpPr>
        <p:spPr/>
        <p:txBody>
          <a:bodyPr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rgbClr val="0070C0"/>
                </a:solidFill>
              </a:rPr>
              <a:t>Lab </a:t>
            </a:r>
            <a:r>
              <a:rPr lang="en-US" b="1" dirty="0" smtClean="0">
                <a:ln/>
                <a:solidFill>
                  <a:srgbClr val="0070C0"/>
                </a:solidFill>
              </a:rPr>
              <a:t>7a </a:t>
            </a:r>
            <a:r>
              <a:rPr lang="en-US" b="1" dirty="0">
                <a:ln/>
                <a:solidFill>
                  <a:srgbClr val="0070C0"/>
                </a:solidFill>
              </a:rPr>
              <a:t>– BASIC </a:t>
            </a:r>
            <a:r>
              <a:rPr lang="en-US" b="1" dirty="0" smtClean="0">
                <a:ln/>
                <a:solidFill>
                  <a:srgbClr val="0070C0"/>
                </a:solidFill>
              </a:rPr>
              <a:t>Stamp:</a:t>
            </a:r>
            <a:br>
              <a:rPr lang="en-US" b="1" dirty="0" smtClean="0">
                <a:ln/>
                <a:solidFill>
                  <a:srgbClr val="0070C0"/>
                </a:solidFill>
              </a:rPr>
            </a:br>
            <a:r>
              <a:rPr lang="en-US" b="1" dirty="0" smtClean="0">
                <a:ln/>
                <a:solidFill>
                  <a:srgbClr val="0070C0"/>
                </a:solidFill>
              </a:rPr>
              <a:t>Single </a:t>
            </a:r>
            <a:r>
              <a:rPr lang="en-US" b="1" dirty="0" err="1" smtClean="0">
                <a:ln/>
                <a:solidFill>
                  <a:srgbClr val="0070C0"/>
                </a:solidFill>
              </a:rPr>
              <a:t>Input/Output</a:t>
            </a:r>
            <a:endParaRPr lang="en-US" b="1" dirty="0">
              <a:ln/>
              <a:solidFill>
                <a:srgbClr val="0070C0"/>
              </a:solidFill>
            </a:endParaRPr>
          </a:p>
        </p:txBody>
      </p:sp>
      <p:sp>
        <p:nvSpPr>
          <p:cNvPr id="4" name="Footer Placeholder 3"/>
          <p:cNvSpPr>
            <a:spLocks noGrp="1"/>
          </p:cNvSpPr>
          <p:nvPr>
            <p:ph type="ftr" sz="quarter" idx="11"/>
          </p:nvPr>
        </p:nvSpPr>
        <p:spPr>
          <a:xfrm>
            <a:off x="831850" y="6372058"/>
            <a:ext cx="2217821" cy="365125"/>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54</a:t>
            </a:fld>
            <a:endParaRPr lang="en-US"/>
          </a:p>
        </p:txBody>
      </p:sp>
    </p:spTree>
    <p:extLst>
      <p:ext uri="{BB962C8B-B14F-4D97-AF65-F5344CB8AC3E}">
        <p14:creationId xmlns:p14="http://schemas.microsoft.com/office/powerpoint/2010/main" val="3351880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fontScale="90000"/>
          </a:bodyPr>
          <a:lstStyle/>
          <a:p>
            <a:pPr algn="ctr"/>
            <a:r>
              <a:rPr lang="en-US" b="1" dirty="0">
                <a:ln/>
                <a:solidFill>
                  <a:srgbClr val="0070C0"/>
                </a:solidFill>
              </a:rPr>
              <a:t>Lab 7a – BASIC Stamp:</a:t>
            </a:r>
            <a:br>
              <a:rPr lang="en-US" b="1" dirty="0">
                <a:ln/>
                <a:solidFill>
                  <a:srgbClr val="0070C0"/>
                </a:solidFill>
              </a:rPr>
            </a:br>
            <a:r>
              <a:rPr lang="en-US" b="1" dirty="0">
                <a:ln/>
                <a:solidFill>
                  <a:srgbClr val="0070C0"/>
                </a:solidFill>
              </a:rPr>
              <a:t>Single </a:t>
            </a:r>
            <a:r>
              <a:rPr lang="en-US" b="1" dirty="0" err="1">
                <a:ln/>
                <a:solidFill>
                  <a:srgbClr val="0070C0"/>
                </a:solidFill>
              </a:rPr>
              <a:t>Input/Output</a:t>
            </a:r>
            <a:endParaRPr lang="en-US" sz="2700" b="1" dirty="0">
              <a:solidFill>
                <a:srgbClr val="0070C0"/>
              </a:solidFill>
            </a:endParaRPr>
          </a:p>
        </p:txBody>
      </p:sp>
      <p:sp>
        <p:nvSpPr>
          <p:cNvPr id="3" name="Content Placeholder 2"/>
          <p:cNvSpPr>
            <a:spLocks noGrp="1"/>
          </p:cNvSpPr>
          <p:nvPr>
            <p:ph idx="1"/>
          </p:nvPr>
        </p:nvSpPr>
        <p:spPr>
          <a:xfrm>
            <a:off x="838200" y="1459345"/>
            <a:ext cx="10515600" cy="4717618"/>
          </a:xfrm>
        </p:spPr>
        <p:txBody>
          <a:bodyPr>
            <a:normAutofit/>
          </a:bodyPr>
          <a:lstStyle/>
          <a:p>
            <a:r>
              <a:rPr lang="en-US" dirty="0" smtClean="0">
                <a:solidFill>
                  <a:schemeClr val="accent1">
                    <a:lumMod val="75000"/>
                  </a:schemeClr>
                </a:solidFill>
              </a:rPr>
              <a:t>Purpose</a:t>
            </a:r>
          </a:p>
          <a:p>
            <a:pPr marL="914400" lvl="2" indent="0">
              <a:buNone/>
            </a:pPr>
            <a:r>
              <a:rPr lang="en-US" dirty="0" smtClean="0">
                <a:solidFill>
                  <a:schemeClr val="accent1">
                    <a:lumMod val="75000"/>
                  </a:schemeClr>
                </a:solidFill>
              </a:rPr>
              <a:t>- To learn about and understand the basic stamp.</a:t>
            </a:r>
          </a:p>
          <a:p>
            <a:pPr marL="914400" lvl="2" indent="0">
              <a:buNone/>
            </a:pPr>
            <a:endParaRPr lang="en-US" dirty="0" smtClean="0">
              <a:solidFill>
                <a:schemeClr val="accent1">
                  <a:lumMod val="75000"/>
                </a:schemeClr>
              </a:solidFill>
            </a:endParaRPr>
          </a:p>
          <a:p>
            <a:r>
              <a:rPr lang="en-US" dirty="0" smtClean="0">
                <a:solidFill>
                  <a:schemeClr val="accent1">
                    <a:lumMod val="75000"/>
                  </a:schemeClr>
                </a:solidFill>
              </a:rPr>
              <a:t>Equipment and Material</a:t>
            </a:r>
          </a:p>
          <a:p>
            <a:pPr marL="914400" lvl="2" indent="0">
              <a:buNone/>
            </a:pPr>
            <a:r>
              <a:rPr lang="en-US" dirty="0" smtClean="0">
                <a:solidFill>
                  <a:schemeClr val="accent1">
                    <a:lumMod val="75000"/>
                  </a:schemeClr>
                </a:solidFill>
              </a:rPr>
              <a:t>Basic Stamp</a:t>
            </a:r>
          </a:p>
          <a:p>
            <a:pPr marL="914400" lvl="2" indent="0">
              <a:buNone/>
            </a:pPr>
            <a:r>
              <a:rPr lang="en-US" dirty="0" smtClean="0">
                <a:solidFill>
                  <a:schemeClr val="accent1">
                    <a:lumMod val="75000"/>
                  </a:schemeClr>
                </a:solidFill>
              </a:rPr>
              <a:t>Single Input Button</a:t>
            </a:r>
          </a:p>
          <a:p>
            <a:pPr marL="914400" lvl="2" indent="0">
              <a:buNone/>
            </a:pPr>
            <a:r>
              <a:rPr lang="en-US" dirty="0" smtClean="0">
                <a:solidFill>
                  <a:schemeClr val="accent1">
                    <a:lumMod val="75000"/>
                  </a:schemeClr>
                </a:solidFill>
              </a:rPr>
              <a:t>Single Output LED</a:t>
            </a:r>
            <a:endParaRPr lang="en-US" dirty="0">
              <a:solidFill>
                <a:schemeClr val="accent1">
                  <a:lumMod val="75000"/>
                </a:schemeClr>
              </a:solidFill>
            </a:endParaRPr>
          </a:p>
          <a:p>
            <a:pPr marL="914400" lvl="2" indent="0">
              <a:buNone/>
            </a:pPr>
            <a:endParaRPr lang="en-US" b="1" dirty="0" smtClean="0">
              <a:solidFill>
                <a:schemeClr val="accent1">
                  <a:lumMod val="75000"/>
                </a:schemeClr>
              </a:solidFill>
            </a:endParaRPr>
          </a:p>
          <a:p>
            <a:r>
              <a:rPr lang="en-US" dirty="0" smtClean="0">
                <a:solidFill>
                  <a:schemeClr val="accent1">
                    <a:lumMod val="75000"/>
                  </a:schemeClr>
                </a:solidFill>
              </a:rPr>
              <a:t>Research and Information</a:t>
            </a:r>
          </a:p>
          <a:p>
            <a:pPr marL="457200" lvl="1" indent="0">
              <a:buNone/>
            </a:pPr>
            <a:r>
              <a:rPr lang="en-US" sz="2000" dirty="0" smtClean="0">
                <a:solidFill>
                  <a:schemeClr val="accent1">
                    <a:lumMod val="75000"/>
                  </a:schemeClr>
                </a:solidFill>
              </a:rPr>
              <a:t>	        - Datasheets</a:t>
            </a:r>
          </a:p>
          <a:p>
            <a:pPr marL="457200" lvl="1" indent="0">
              <a:buNone/>
            </a:pPr>
            <a:r>
              <a:rPr lang="en-US" sz="2000" dirty="0" smtClean="0">
                <a:solidFill>
                  <a:schemeClr val="accent1">
                    <a:lumMod val="75000"/>
                  </a:schemeClr>
                </a:solidFill>
              </a:rPr>
              <a:t>   	        - Industrial </a:t>
            </a:r>
            <a:r>
              <a:rPr lang="en-US" sz="2000" dirty="0">
                <a:solidFill>
                  <a:schemeClr val="accent1">
                    <a:lumMod val="75000"/>
                  </a:schemeClr>
                </a:solidFill>
              </a:rPr>
              <a:t>Control Student Workbook Version </a:t>
            </a:r>
            <a:r>
              <a:rPr lang="en-US" sz="2000" dirty="0" smtClean="0">
                <a:solidFill>
                  <a:schemeClr val="accent1">
                    <a:lumMod val="75000"/>
                  </a:schemeClr>
                </a:solidFill>
              </a:rPr>
              <a:t>1.1</a:t>
            </a:r>
          </a:p>
          <a:p>
            <a:pPr marL="457200" lvl="1" indent="0">
              <a:buNone/>
            </a:pPr>
            <a:endParaRPr lang="en-US" sz="2000" dirty="0" smtClean="0">
              <a:solidFill>
                <a:srgbClr val="9BC907"/>
              </a:solidFill>
            </a:endParaRPr>
          </a:p>
          <a:p>
            <a:pPr marL="457200" lvl="1" indent="0">
              <a:buNone/>
            </a:pPr>
            <a:endParaRPr lang="en-US" sz="2000" dirty="0" smtClean="0">
              <a:solidFill>
                <a:srgbClr val="9BC907"/>
              </a:solidFill>
            </a:endParaRPr>
          </a:p>
          <a:p>
            <a:pPr marL="457200" lvl="1" indent="0">
              <a:buNone/>
            </a:pPr>
            <a:endParaRPr lang="en-US" dirty="0" smtClean="0">
              <a:solidFill>
                <a:srgbClr val="9BC907"/>
              </a:solidFill>
            </a:endParaRPr>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smtClean="0"/>
              <a:t>EECT 112-50C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55</a:t>
            </a:fld>
            <a:endParaRPr lang="en-US"/>
          </a:p>
        </p:txBody>
      </p:sp>
      <p:pic>
        <p:nvPicPr>
          <p:cNvPr id="2050" name="Picture 2" descr="http://fsd.trekships.org/art/images/d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3090" y="2232837"/>
            <a:ext cx="4484809" cy="2898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671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fontScale="90000"/>
          </a:bodyPr>
          <a:lstStyle/>
          <a:p>
            <a:pPr algn="ctr"/>
            <a:r>
              <a:rPr lang="en-US" sz="4000" b="1" dirty="0">
                <a:ln/>
                <a:solidFill>
                  <a:srgbClr val="0070C0"/>
                </a:solidFill>
              </a:rPr>
              <a:t>Lab 7a – BASIC Stamp:</a:t>
            </a:r>
            <a:br>
              <a:rPr lang="en-US" sz="4000" b="1" dirty="0">
                <a:ln/>
                <a:solidFill>
                  <a:srgbClr val="0070C0"/>
                </a:solidFill>
              </a:rPr>
            </a:br>
            <a:r>
              <a:rPr lang="en-US" sz="4000" b="1" dirty="0">
                <a:ln/>
                <a:solidFill>
                  <a:srgbClr val="0070C0"/>
                </a:solidFill>
              </a:rPr>
              <a:t>Single </a:t>
            </a:r>
            <a:r>
              <a:rPr lang="en-US" sz="4000" b="1" dirty="0" err="1">
                <a:ln/>
                <a:solidFill>
                  <a:srgbClr val="0070C0"/>
                </a:solidFill>
              </a:rPr>
              <a:t>Input/Output</a:t>
            </a:r>
            <a:endParaRPr lang="en-US" sz="4000" b="1" dirty="0">
              <a:solidFill>
                <a:srgbClr val="0070C0"/>
              </a:solidFill>
            </a:endParaRPr>
          </a:p>
        </p:txBody>
      </p:sp>
      <p:sp>
        <p:nvSpPr>
          <p:cNvPr id="3" name="Content Placeholder 2"/>
          <p:cNvSpPr>
            <a:spLocks noGrp="1"/>
          </p:cNvSpPr>
          <p:nvPr>
            <p:ph idx="1"/>
          </p:nvPr>
        </p:nvSpPr>
        <p:spPr>
          <a:xfrm>
            <a:off x="838200" y="1422400"/>
            <a:ext cx="10515600" cy="4754563"/>
          </a:xfrm>
        </p:spPr>
        <p:txBody>
          <a:bodyPr/>
          <a:lstStyle/>
          <a:p>
            <a:pPr marL="0" indent="0" algn="ctr">
              <a:buNone/>
            </a:pPr>
            <a:r>
              <a:rPr lang="en-US" b="1" dirty="0" smtClean="0">
                <a:solidFill>
                  <a:schemeClr val="accent1">
                    <a:lumMod val="75000"/>
                  </a:schemeClr>
                </a:solidFill>
              </a:rPr>
              <a:t>Procedures </a:t>
            </a:r>
          </a:p>
          <a:p>
            <a:pPr>
              <a:buFontTx/>
              <a:buChar char="-"/>
            </a:pPr>
            <a:r>
              <a:rPr lang="en-US" dirty="0" smtClean="0">
                <a:solidFill>
                  <a:schemeClr val="accent1">
                    <a:lumMod val="75000"/>
                  </a:schemeClr>
                </a:solidFill>
              </a:rPr>
              <a:t>Build </a:t>
            </a:r>
            <a:r>
              <a:rPr lang="en-US" dirty="0">
                <a:solidFill>
                  <a:schemeClr val="accent1">
                    <a:lumMod val="75000"/>
                  </a:schemeClr>
                </a:solidFill>
              </a:rPr>
              <a:t>a </a:t>
            </a:r>
            <a:r>
              <a:rPr lang="en-US" dirty="0" smtClean="0">
                <a:solidFill>
                  <a:schemeClr val="accent1">
                    <a:lumMod val="75000"/>
                  </a:schemeClr>
                </a:solidFill>
              </a:rPr>
              <a:t>circuit that has </a:t>
            </a:r>
            <a:r>
              <a:rPr lang="en-US" dirty="0">
                <a:solidFill>
                  <a:schemeClr val="accent1">
                    <a:lumMod val="75000"/>
                  </a:schemeClr>
                </a:solidFill>
              </a:rPr>
              <a:t>a single input button and a single output LED</a:t>
            </a:r>
            <a:r>
              <a:rPr lang="en-US" dirty="0" smtClean="0">
                <a:solidFill>
                  <a:schemeClr val="accent1">
                    <a:lumMod val="75000"/>
                  </a:schemeClr>
                </a:solidFill>
              </a:rPr>
              <a:t>.</a:t>
            </a:r>
          </a:p>
          <a:p>
            <a:pPr>
              <a:buFontTx/>
              <a:buChar char="-"/>
            </a:pPr>
            <a:endParaRPr lang="en-US" dirty="0" smtClean="0">
              <a:solidFill>
                <a:schemeClr val="accent1">
                  <a:lumMod val="75000"/>
                </a:schemeClr>
              </a:solidFill>
            </a:endParaRPr>
          </a:p>
          <a:p>
            <a:pPr>
              <a:buFontTx/>
              <a:buChar char="-"/>
            </a:pPr>
            <a:r>
              <a:rPr lang="en-US" dirty="0" smtClean="0">
                <a:solidFill>
                  <a:schemeClr val="accent1">
                    <a:lumMod val="75000"/>
                  </a:schemeClr>
                </a:solidFill>
              </a:rPr>
              <a:t>Write </a:t>
            </a:r>
            <a:r>
              <a:rPr lang="en-US" dirty="0">
                <a:solidFill>
                  <a:schemeClr val="accent1">
                    <a:lumMod val="75000"/>
                  </a:schemeClr>
                </a:solidFill>
              </a:rPr>
              <a:t>a program for when the pushbutton is pressed, blink the LED five times over 10 seconds then stop and wait for another press of the pushbutton</a:t>
            </a:r>
            <a:r>
              <a:rPr lang="en-US" dirty="0"/>
              <a:t>.</a:t>
            </a:r>
          </a:p>
        </p:txBody>
      </p:sp>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112-50C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56</a:t>
            </a:fld>
            <a:endParaRPr lang="en-US"/>
          </a:p>
        </p:txBody>
      </p:sp>
    </p:spTree>
    <p:extLst>
      <p:ext uri="{BB962C8B-B14F-4D97-AF65-F5344CB8AC3E}">
        <p14:creationId xmlns:p14="http://schemas.microsoft.com/office/powerpoint/2010/main" val="1253806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fontScale="90000"/>
          </a:bodyPr>
          <a:lstStyle/>
          <a:p>
            <a:pPr algn="ctr"/>
            <a:r>
              <a:rPr lang="en-US" sz="4000" b="1" dirty="0">
                <a:ln/>
                <a:solidFill>
                  <a:srgbClr val="0070C0"/>
                </a:solidFill>
              </a:rPr>
              <a:t>Lab 7a – BASIC Stamp:</a:t>
            </a:r>
            <a:br>
              <a:rPr lang="en-US" sz="4000" b="1" dirty="0">
                <a:ln/>
                <a:solidFill>
                  <a:srgbClr val="0070C0"/>
                </a:solidFill>
              </a:rPr>
            </a:br>
            <a:r>
              <a:rPr lang="en-US" sz="4000" b="1" dirty="0">
                <a:ln/>
                <a:solidFill>
                  <a:srgbClr val="0070C0"/>
                </a:solidFill>
              </a:rPr>
              <a:t>Single </a:t>
            </a:r>
            <a:r>
              <a:rPr lang="en-US" sz="4000" b="1" dirty="0" err="1">
                <a:ln/>
                <a:solidFill>
                  <a:srgbClr val="0070C0"/>
                </a:solidFill>
              </a:rPr>
              <a:t>Input/Output</a:t>
            </a:r>
            <a:endParaRPr lang="en-US" sz="4000" b="1" dirty="0">
              <a:solidFill>
                <a:srgbClr val="0070C0"/>
              </a:solidFill>
            </a:endParaRPr>
          </a:p>
        </p:txBody>
      </p:sp>
      <p:sp>
        <p:nvSpPr>
          <p:cNvPr id="3" name="Content Placeholder 2"/>
          <p:cNvSpPr>
            <a:spLocks noGrp="1"/>
          </p:cNvSpPr>
          <p:nvPr>
            <p:ph idx="1"/>
          </p:nvPr>
        </p:nvSpPr>
        <p:spPr>
          <a:xfrm>
            <a:off x="838200" y="1422400"/>
            <a:ext cx="10515600" cy="4754563"/>
          </a:xfrm>
        </p:spPr>
        <p:txBody>
          <a:bodyPr>
            <a:normAutofit/>
          </a:bodyPr>
          <a:lstStyle/>
          <a:p>
            <a:pPr marL="0" indent="0" algn="ctr">
              <a:buNone/>
            </a:pPr>
            <a:r>
              <a:rPr lang="en-US" u="sng" dirty="0" smtClean="0">
                <a:solidFill>
                  <a:srgbClr val="0070C0"/>
                </a:solidFill>
              </a:rPr>
              <a:t>Pictures</a:t>
            </a:r>
            <a:endParaRPr lang="en-US" dirty="0">
              <a:solidFill>
                <a:srgbClr val="0070C0"/>
              </a:solidFill>
            </a:endParaRPr>
          </a:p>
        </p:txBody>
      </p:sp>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112-50C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57</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6055" y="1975346"/>
            <a:ext cx="5908710" cy="4431533"/>
          </a:xfrm>
          <a:prstGeom prst="rect">
            <a:avLst/>
          </a:prstGeom>
        </p:spPr>
      </p:pic>
    </p:spTree>
    <p:extLst>
      <p:ext uri="{BB962C8B-B14F-4D97-AF65-F5344CB8AC3E}">
        <p14:creationId xmlns:p14="http://schemas.microsoft.com/office/powerpoint/2010/main" val="4224427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906569" y="1766455"/>
            <a:ext cx="6831011" cy="4390664"/>
          </a:xfrm>
          <a:prstGeom prst="rect">
            <a:avLst/>
          </a:prstGeom>
        </p:spPr>
      </p:pic>
      <p:sp>
        <p:nvSpPr>
          <p:cNvPr id="2" name="Title 1"/>
          <p:cNvSpPr>
            <a:spLocks noGrp="1"/>
          </p:cNvSpPr>
          <p:nvPr>
            <p:ph type="title"/>
          </p:nvPr>
        </p:nvSpPr>
        <p:spPr/>
        <p:txBody>
          <a:bodyPr>
            <a:normAutofit fontScale="90000"/>
          </a:bodyPr>
          <a:lstStyle/>
          <a:p>
            <a:pPr algn="ctr"/>
            <a:r>
              <a:rPr lang="en-US" b="1" dirty="0">
                <a:ln/>
                <a:solidFill>
                  <a:srgbClr val="0070C0"/>
                </a:solidFill>
              </a:rPr>
              <a:t>Lab 7a – BASIC Stamp:</a:t>
            </a:r>
            <a:br>
              <a:rPr lang="en-US" b="1" dirty="0">
                <a:ln/>
                <a:solidFill>
                  <a:srgbClr val="0070C0"/>
                </a:solidFill>
              </a:rPr>
            </a:br>
            <a:r>
              <a:rPr lang="en-US" b="1" dirty="0">
                <a:ln/>
                <a:solidFill>
                  <a:srgbClr val="0070C0"/>
                </a:solidFill>
              </a:rPr>
              <a:t>Single </a:t>
            </a:r>
            <a:r>
              <a:rPr lang="en-US" b="1" dirty="0" err="1">
                <a:ln/>
                <a:solidFill>
                  <a:srgbClr val="0070C0"/>
                </a:solidFill>
              </a:rPr>
              <a:t>Input/Output</a:t>
            </a:r>
            <a:r>
              <a:rPr lang="en-US" b="1" dirty="0" smtClean="0">
                <a:ln/>
                <a:solidFill>
                  <a:srgbClr val="0070C0"/>
                </a:solidFill>
              </a:rPr>
              <a:t/>
            </a:r>
            <a:br>
              <a:rPr lang="en-US" b="1" dirty="0" smtClean="0">
                <a:ln/>
                <a:solidFill>
                  <a:srgbClr val="0070C0"/>
                </a:solidFill>
              </a:rPr>
            </a:br>
            <a:r>
              <a:rPr lang="en-US" b="1" dirty="0" smtClean="0">
                <a:solidFill>
                  <a:srgbClr val="0070C0"/>
                </a:solidFill>
              </a:rPr>
              <a:t>(Code)</a:t>
            </a:r>
            <a:endParaRPr lang="en-US" b="1" dirty="0">
              <a:solidFill>
                <a:srgbClr val="0070C0"/>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58</a:t>
            </a:fld>
            <a:endParaRPr lang="en-US"/>
          </a:p>
        </p:txBody>
      </p:sp>
    </p:spTree>
    <p:extLst>
      <p:ext uri="{BB962C8B-B14F-4D97-AF65-F5344CB8AC3E}">
        <p14:creationId xmlns:p14="http://schemas.microsoft.com/office/powerpoint/2010/main" val="3010405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ln/>
                <a:solidFill>
                  <a:srgbClr val="0070C0"/>
                </a:solidFill>
              </a:rPr>
              <a:t>Lab 7a – BASIC Stamp:</a:t>
            </a:r>
            <a:br>
              <a:rPr lang="en-US" b="1" dirty="0">
                <a:ln/>
                <a:solidFill>
                  <a:srgbClr val="0070C0"/>
                </a:solidFill>
              </a:rPr>
            </a:br>
            <a:r>
              <a:rPr lang="en-US" b="1" dirty="0">
                <a:ln/>
                <a:solidFill>
                  <a:srgbClr val="0070C0"/>
                </a:solidFill>
              </a:rPr>
              <a:t>Single </a:t>
            </a:r>
            <a:r>
              <a:rPr lang="en-US" b="1" dirty="0" err="1">
                <a:ln/>
                <a:solidFill>
                  <a:srgbClr val="0070C0"/>
                </a:solidFill>
              </a:rPr>
              <a:t>Input/Output</a:t>
            </a:r>
            <a:r>
              <a:rPr lang="en-US" b="1" dirty="0" smtClean="0">
                <a:ln/>
                <a:solidFill>
                  <a:srgbClr val="0070C0"/>
                </a:solidFill>
              </a:rPr>
              <a:t/>
            </a:r>
            <a:br>
              <a:rPr lang="en-US" b="1" dirty="0" smtClean="0">
                <a:ln/>
                <a:solidFill>
                  <a:srgbClr val="0070C0"/>
                </a:solidFill>
              </a:rPr>
            </a:br>
            <a:r>
              <a:rPr lang="en-US" b="1" dirty="0" smtClean="0">
                <a:solidFill>
                  <a:srgbClr val="0070C0"/>
                </a:solidFill>
              </a:rPr>
              <a:t>(Observation) </a:t>
            </a:r>
            <a:endParaRPr lang="en-US" b="1" dirty="0">
              <a:solidFill>
                <a:srgbClr val="0070C0"/>
              </a:solidFill>
            </a:endParaRPr>
          </a:p>
        </p:txBody>
      </p:sp>
      <p:sp>
        <p:nvSpPr>
          <p:cNvPr id="3" name="Footer Placeholder 2"/>
          <p:cNvSpPr>
            <a:spLocks noGrp="1"/>
          </p:cNvSpPr>
          <p:nvPr>
            <p:ph type="ftr" sz="quarter" idx="11"/>
          </p:nvPr>
        </p:nvSpPr>
        <p:spPr/>
        <p:txBody>
          <a:bodyPr/>
          <a:lstStyle/>
          <a:p>
            <a:r>
              <a:rPr lang="en-US" smtClean="0"/>
              <a:t>EECT 101 Lab Notebook</a:t>
            </a:r>
            <a:endParaRPr lang="en-US"/>
          </a:p>
        </p:txBody>
      </p:sp>
      <p:sp>
        <p:nvSpPr>
          <p:cNvPr id="4" name="Slide Number Placeholder 3"/>
          <p:cNvSpPr>
            <a:spLocks noGrp="1"/>
          </p:cNvSpPr>
          <p:nvPr>
            <p:ph type="sldNum" sz="quarter" idx="12"/>
          </p:nvPr>
        </p:nvSpPr>
        <p:spPr/>
        <p:txBody>
          <a:bodyPr/>
          <a:lstStyle/>
          <a:p>
            <a:fld id="{B205E3D1-8C80-40C9-AABD-810F903285A1}" type="slidenum">
              <a:rPr lang="en-US" smtClean="0"/>
              <a:t>59</a:t>
            </a:fld>
            <a:endParaRPr lang="en-US"/>
          </a:p>
        </p:txBody>
      </p:sp>
      <p:sp>
        <p:nvSpPr>
          <p:cNvPr id="5" name="TextBox 4"/>
          <p:cNvSpPr txBox="1"/>
          <p:nvPr/>
        </p:nvSpPr>
        <p:spPr>
          <a:xfrm>
            <a:off x="2400085" y="2025446"/>
            <a:ext cx="8350294" cy="3046988"/>
          </a:xfrm>
          <a:prstGeom prst="rect">
            <a:avLst/>
          </a:prstGeom>
          <a:noFill/>
        </p:spPr>
        <p:txBody>
          <a:bodyPr wrap="square" rtlCol="0">
            <a:spAutoFit/>
          </a:bodyPr>
          <a:lstStyle/>
          <a:p>
            <a:pPr marL="285750" indent="-285750">
              <a:buFontTx/>
              <a:buChar char="-"/>
            </a:pPr>
            <a:r>
              <a:rPr lang="en-US" sz="3200" dirty="0" smtClean="0">
                <a:solidFill>
                  <a:schemeClr val="accent1">
                    <a:lumMod val="75000"/>
                  </a:schemeClr>
                </a:solidFill>
              </a:rPr>
              <a:t>There are many different ways to code to get to one end result.</a:t>
            </a:r>
          </a:p>
          <a:p>
            <a:pPr marL="285750" indent="-285750">
              <a:buFontTx/>
              <a:buChar char="-"/>
            </a:pPr>
            <a:endParaRPr lang="en-US" sz="3200" dirty="0" smtClean="0">
              <a:solidFill>
                <a:schemeClr val="accent1">
                  <a:lumMod val="75000"/>
                </a:schemeClr>
              </a:solidFill>
            </a:endParaRPr>
          </a:p>
          <a:p>
            <a:pPr marL="285750" indent="-285750">
              <a:buFontTx/>
              <a:buChar char="-"/>
            </a:pPr>
            <a:r>
              <a:rPr lang="en-US" sz="3200" dirty="0" smtClean="0">
                <a:solidFill>
                  <a:schemeClr val="accent1">
                    <a:lumMod val="75000"/>
                  </a:schemeClr>
                </a:solidFill>
              </a:rPr>
              <a:t>One must be careful with how things are put into the code. One missed placed “/” and everything will be made useless.</a:t>
            </a:r>
            <a:endParaRPr lang="en-US" sz="3200" dirty="0">
              <a:solidFill>
                <a:schemeClr val="accent1">
                  <a:lumMod val="75000"/>
                </a:schemeClr>
              </a:solidFill>
            </a:endParaRPr>
          </a:p>
        </p:txBody>
      </p:sp>
    </p:spTree>
    <p:extLst>
      <p:ext uri="{BB962C8B-B14F-4D97-AF65-F5344CB8AC3E}">
        <p14:creationId xmlns:p14="http://schemas.microsoft.com/office/powerpoint/2010/main" val="3137224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291332" y="1819185"/>
            <a:ext cx="2900668" cy="4413737"/>
          </a:xfrm>
          <a:prstGeom prst="rect">
            <a:avLst/>
          </a:prstGeom>
        </p:spPr>
      </p:pic>
      <p:pic>
        <p:nvPicPr>
          <p:cNvPr id="3" name="Picture 2"/>
          <p:cNvPicPr>
            <a:picLocks noChangeAspect="1"/>
          </p:cNvPicPr>
          <p:nvPr/>
        </p:nvPicPr>
        <p:blipFill>
          <a:blip r:embed="rId3"/>
          <a:stretch>
            <a:fillRect/>
          </a:stretch>
        </p:blipFill>
        <p:spPr>
          <a:xfrm>
            <a:off x="128788" y="866440"/>
            <a:ext cx="4120604" cy="4418806"/>
          </a:xfrm>
          <a:prstGeom prst="rect">
            <a:avLst/>
          </a:prstGeom>
        </p:spPr>
      </p:pic>
      <p:sp>
        <p:nvSpPr>
          <p:cNvPr id="2" name="Title 1"/>
          <p:cNvSpPr>
            <a:spLocks noGrp="1"/>
          </p:cNvSpPr>
          <p:nvPr>
            <p:ph type="title"/>
          </p:nvPr>
        </p:nvSpPr>
        <p:spPr/>
        <p:txBody>
          <a:bodyPr/>
          <a:lstStyle/>
          <a:p>
            <a:pPr algn="ctr"/>
            <a:r>
              <a:rPr lang="en-US" b="1" dirty="0">
                <a:solidFill>
                  <a:srgbClr val="7030A0"/>
                </a:solidFill>
              </a:rPr>
              <a:t>Lab 1 – AND, </a:t>
            </a:r>
            <a:r>
              <a:rPr lang="en-US" b="1" dirty="0" smtClean="0">
                <a:solidFill>
                  <a:srgbClr val="7030A0"/>
                </a:solidFill>
              </a:rPr>
              <a:t>OR</a:t>
            </a:r>
            <a:br>
              <a:rPr lang="en-US" b="1" dirty="0" smtClean="0">
                <a:solidFill>
                  <a:srgbClr val="7030A0"/>
                </a:solidFill>
              </a:rPr>
            </a:br>
            <a:r>
              <a:rPr lang="en-US" b="1" dirty="0" smtClean="0">
                <a:solidFill>
                  <a:srgbClr val="7030A0"/>
                </a:solidFill>
              </a:rPr>
              <a:t>(Excel)</a:t>
            </a:r>
            <a:endParaRPr lang="en-US" b="1" dirty="0">
              <a:solidFill>
                <a:srgbClr val="7030A0"/>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6</a:t>
            </a:fld>
            <a:endParaRPr lang="en-US"/>
          </a:p>
        </p:txBody>
      </p:sp>
      <p:pic>
        <p:nvPicPr>
          <p:cNvPr id="6" name="Picture 5"/>
          <p:cNvPicPr>
            <a:picLocks noChangeAspect="1"/>
          </p:cNvPicPr>
          <p:nvPr/>
        </p:nvPicPr>
        <p:blipFill>
          <a:blip r:embed="rId4"/>
          <a:stretch>
            <a:fillRect/>
          </a:stretch>
        </p:blipFill>
        <p:spPr>
          <a:xfrm>
            <a:off x="3138487" y="1769806"/>
            <a:ext cx="6152845" cy="4339688"/>
          </a:xfrm>
          <a:prstGeom prst="rect">
            <a:avLst/>
          </a:prstGeom>
        </p:spPr>
      </p:pic>
    </p:spTree>
    <p:extLst>
      <p:ext uri="{BB962C8B-B14F-4D97-AF65-F5344CB8AC3E}">
        <p14:creationId xmlns:p14="http://schemas.microsoft.com/office/powerpoint/2010/main" val="3889455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63311"/>
          </a:xfrm>
        </p:spPr>
        <p:txBody>
          <a:bodyPr>
            <a:normAutofit fontScale="90000"/>
          </a:bodyPr>
          <a:lstStyle/>
          <a:p>
            <a:pPr algn="ctr"/>
            <a:r>
              <a:rPr lang="en-US" b="1" dirty="0">
                <a:ln/>
                <a:solidFill>
                  <a:srgbClr val="0070C0"/>
                </a:solidFill>
              </a:rPr>
              <a:t>Lab 7a – BASIC Stamp:</a:t>
            </a:r>
            <a:br>
              <a:rPr lang="en-US" b="1" dirty="0">
                <a:ln/>
                <a:solidFill>
                  <a:srgbClr val="0070C0"/>
                </a:solidFill>
              </a:rPr>
            </a:br>
            <a:r>
              <a:rPr lang="en-US" b="1" dirty="0">
                <a:ln/>
                <a:solidFill>
                  <a:srgbClr val="0070C0"/>
                </a:solidFill>
              </a:rPr>
              <a:t>Single </a:t>
            </a:r>
            <a:r>
              <a:rPr lang="en-US" b="1" dirty="0" err="1">
                <a:ln/>
                <a:solidFill>
                  <a:srgbClr val="0070C0"/>
                </a:solidFill>
              </a:rPr>
              <a:t>Input/Output</a:t>
            </a:r>
            <a:r>
              <a:rPr lang="en-US" b="1" dirty="0" smtClean="0">
                <a:ln/>
                <a:solidFill>
                  <a:srgbClr val="0070C0"/>
                </a:solidFill>
              </a:rPr>
              <a:t/>
            </a:r>
            <a:br>
              <a:rPr lang="en-US" b="1" dirty="0" smtClean="0">
                <a:ln/>
                <a:solidFill>
                  <a:srgbClr val="0070C0"/>
                </a:solidFill>
              </a:rPr>
            </a:br>
            <a:r>
              <a:rPr lang="en-US" sz="4000" b="1" dirty="0" smtClean="0">
                <a:solidFill>
                  <a:srgbClr val="0070C0"/>
                </a:solidFill>
              </a:rPr>
              <a:t>(Conclusion)</a:t>
            </a:r>
            <a:endParaRPr lang="en-US" sz="4000" b="1" dirty="0">
              <a:solidFill>
                <a:srgbClr val="0070C0"/>
              </a:solidFill>
            </a:endParaRPr>
          </a:p>
        </p:txBody>
      </p:sp>
      <p:sp>
        <p:nvSpPr>
          <p:cNvPr id="3" name="Content Placeholder 2"/>
          <p:cNvSpPr>
            <a:spLocks noGrp="1"/>
          </p:cNvSpPr>
          <p:nvPr>
            <p:ph idx="1"/>
          </p:nvPr>
        </p:nvSpPr>
        <p:spPr>
          <a:xfrm>
            <a:off x="838200" y="1641689"/>
            <a:ext cx="10515600" cy="4800745"/>
          </a:xfrm>
        </p:spPr>
        <p:txBody>
          <a:bodyPr>
            <a:normAutofit/>
          </a:bodyPr>
          <a:lstStyle/>
          <a:p>
            <a:pPr marL="457200" lvl="1" indent="0">
              <a:buNone/>
            </a:pPr>
            <a:r>
              <a:rPr lang="en-US" sz="2800" dirty="0" smtClean="0">
                <a:solidFill>
                  <a:schemeClr val="accent1">
                    <a:lumMod val="75000"/>
                  </a:schemeClr>
                </a:solidFill>
              </a:rPr>
              <a:t>- After following the books guidance, we were able to successfully get our code to work.</a:t>
            </a:r>
          </a:p>
          <a:p>
            <a:pPr marL="457200" lvl="1" indent="0">
              <a:buNone/>
            </a:pPr>
            <a:endParaRPr lang="en-US" sz="2800" dirty="0" smtClean="0">
              <a:solidFill>
                <a:schemeClr val="accent1">
                  <a:lumMod val="75000"/>
                </a:schemeClr>
              </a:solidFill>
            </a:endParaRPr>
          </a:p>
          <a:p>
            <a:pPr marL="457200" lvl="1" indent="0">
              <a:buNone/>
            </a:pPr>
            <a:r>
              <a:rPr lang="en-US" sz="2800" dirty="0" smtClean="0">
                <a:solidFill>
                  <a:schemeClr val="accent1">
                    <a:lumMod val="75000"/>
                  </a:schemeClr>
                </a:solidFill>
              </a:rPr>
              <a:t>- This was not a simple task because we were new to basic stamp. However, as complicated as the program may seem, it is rather straight forward.</a:t>
            </a:r>
          </a:p>
          <a:p>
            <a:pPr marL="457200" lvl="1" indent="0">
              <a:buNone/>
            </a:pPr>
            <a:endParaRPr lang="en-US" sz="2800" dirty="0" smtClean="0">
              <a:solidFill>
                <a:srgbClr val="FF0000"/>
              </a:solidFill>
            </a:endParaRPr>
          </a:p>
        </p:txBody>
      </p:sp>
      <p:sp>
        <p:nvSpPr>
          <p:cNvPr id="4" name="Footer Placeholder 3"/>
          <p:cNvSpPr>
            <a:spLocks noGrp="1"/>
          </p:cNvSpPr>
          <p:nvPr>
            <p:ph type="ftr" sz="quarter" idx="11"/>
          </p:nvPr>
        </p:nvSpPr>
        <p:spPr>
          <a:xfrm>
            <a:off x="838199" y="6356349"/>
            <a:ext cx="2009775" cy="365125"/>
          </a:xfrm>
        </p:spPr>
        <p:txBody>
          <a:bodyPr/>
          <a:lstStyle/>
          <a:p>
            <a:pPr algn="l"/>
            <a:r>
              <a:rPr lang="en-US" dirty="0"/>
              <a:t>EECT </a:t>
            </a:r>
            <a:r>
              <a:rPr lang="en-US" dirty="0" smtClean="0"/>
              <a:t>112-50C </a:t>
            </a:r>
            <a:r>
              <a:rPr lang="en-US" dirty="0"/>
              <a:t>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60</a:t>
            </a:fld>
            <a:endParaRPr lang="en-US"/>
          </a:p>
        </p:txBody>
      </p:sp>
      <p:pic>
        <p:nvPicPr>
          <p:cNvPr id="6146" name="Picture 2" descr="http://kidsturncentral2.com/clipart/spacestation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7483" y="3739682"/>
            <a:ext cx="2981792" cy="2981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069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581890"/>
            <a:ext cx="3880674" cy="4481080"/>
          </a:xfrm>
          <a:prstGeom prst="rect">
            <a:avLst/>
          </a:prstGeom>
        </p:spPr>
      </p:pic>
      <p:sp>
        <p:nvSpPr>
          <p:cNvPr id="2" name="Title 1"/>
          <p:cNvSpPr>
            <a:spLocks noGrp="1"/>
          </p:cNvSpPr>
          <p:nvPr>
            <p:ph type="title"/>
          </p:nvPr>
        </p:nvSpPr>
        <p:spPr/>
        <p:txBody>
          <a:bodyPr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rgbClr val="EE54D8"/>
                </a:solidFill>
              </a:rPr>
              <a:t>Lab </a:t>
            </a:r>
            <a:r>
              <a:rPr lang="en-US" b="1" dirty="0" smtClean="0">
                <a:ln/>
                <a:solidFill>
                  <a:srgbClr val="EE54D8"/>
                </a:solidFill>
              </a:rPr>
              <a:t>7b </a:t>
            </a:r>
            <a:r>
              <a:rPr lang="en-US" b="1" dirty="0">
                <a:ln/>
                <a:solidFill>
                  <a:srgbClr val="EE54D8"/>
                </a:solidFill>
              </a:rPr>
              <a:t>– BASIC </a:t>
            </a:r>
            <a:r>
              <a:rPr lang="en-US" b="1" dirty="0" smtClean="0">
                <a:ln/>
                <a:solidFill>
                  <a:srgbClr val="EE54D8"/>
                </a:solidFill>
              </a:rPr>
              <a:t>Stamp</a:t>
            </a:r>
            <a:br>
              <a:rPr lang="en-US" b="1" dirty="0" smtClean="0">
                <a:ln/>
                <a:solidFill>
                  <a:srgbClr val="EE54D8"/>
                </a:solidFill>
              </a:rPr>
            </a:br>
            <a:r>
              <a:rPr lang="en-US" b="1" dirty="0" smtClean="0">
                <a:ln/>
                <a:solidFill>
                  <a:srgbClr val="EE54D8"/>
                </a:solidFill>
              </a:rPr>
              <a:t>Temp </a:t>
            </a:r>
            <a:r>
              <a:rPr lang="en-US" b="1" dirty="0">
                <a:ln/>
                <a:solidFill>
                  <a:srgbClr val="EE54D8"/>
                </a:solidFill>
              </a:rPr>
              <a:t>Sensor/Heater</a:t>
            </a:r>
          </a:p>
        </p:txBody>
      </p:sp>
      <p:sp>
        <p:nvSpPr>
          <p:cNvPr id="4" name="Footer Placeholder 3"/>
          <p:cNvSpPr>
            <a:spLocks noGrp="1"/>
          </p:cNvSpPr>
          <p:nvPr>
            <p:ph type="ftr" sz="quarter" idx="11"/>
          </p:nvPr>
        </p:nvSpPr>
        <p:spPr>
          <a:xfrm>
            <a:off x="831850" y="6372058"/>
            <a:ext cx="2217821" cy="365125"/>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61</a:t>
            </a:fld>
            <a:endParaRPr lang="en-US"/>
          </a:p>
        </p:txBody>
      </p:sp>
    </p:spTree>
    <p:extLst>
      <p:ext uri="{BB962C8B-B14F-4D97-AF65-F5344CB8AC3E}">
        <p14:creationId xmlns:p14="http://schemas.microsoft.com/office/powerpoint/2010/main" val="1394106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pPr algn="ctr"/>
            <a:r>
              <a:rPr lang="en-US" b="1" dirty="0">
                <a:ln/>
                <a:solidFill>
                  <a:srgbClr val="EE54D8"/>
                </a:solidFill>
              </a:rPr>
              <a:t>Lab 7b – BASIC Stamp: Temp Sensor/Heater</a:t>
            </a:r>
            <a:endParaRPr lang="en-US" sz="2700" b="1" dirty="0">
              <a:solidFill>
                <a:srgbClr val="EE54D8"/>
              </a:solidFill>
            </a:endParaRPr>
          </a:p>
        </p:txBody>
      </p:sp>
      <p:sp>
        <p:nvSpPr>
          <p:cNvPr id="3" name="Content Placeholder 2"/>
          <p:cNvSpPr>
            <a:spLocks noGrp="1"/>
          </p:cNvSpPr>
          <p:nvPr>
            <p:ph idx="1"/>
          </p:nvPr>
        </p:nvSpPr>
        <p:spPr>
          <a:xfrm>
            <a:off x="838200" y="1459345"/>
            <a:ext cx="10515600" cy="4717618"/>
          </a:xfrm>
        </p:spPr>
        <p:txBody>
          <a:bodyPr>
            <a:normAutofit/>
          </a:bodyPr>
          <a:lstStyle/>
          <a:p>
            <a:r>
              <a:rPr lang="en-US" dirty="0" smtClean="0">
                <a:solidFill>
                  <a:srgbClr val="EE54D8"/>
                </a:solidFill>
              </a:rPr>
              <a:t>Purpose</a:t>
            </a:r>
          </a:p>
          <a:p>
            <a:pPr marL="914400" lvl="2" indent="0">
              <a:buNone/>
            </a:pPr>
            <a:r>
              <a:rPr lang="en-US" dirty="0" smtClean="0">
                <a:solidFill>
                  <a:srgbClr val="EE54D8"/>
                </a:solidFill>
              </a:rPr>
              <a:t>- </a:t>
            </a:r>
            <a:r>
              <a:rPr lang="en-US" dirty="0">
                <a:solidFill>
                  <a:srgbClr val="EE54D8"/>
                </a:solidFill>
              </a:rPr>
              <a:t>To </a:t>
            </a:r>
            <a:r>
              <a:rPr lang="en-US" dirty="0" smtClean="0">
                <a:solidFill>
                  <a:srgbClr val="EE54D8"/>
                </a:solidFill>
              </a:rPr>
              <a:t>write </a:t>
            </a:r>
            <a:r>
              <a:rPr lang="en-US" dirty="0">
                <a:solidFill>
                  <a:srgbClr val="EE54D8"/>
                </a:solidFill>
              </a:rPr>
              <a:t>a program to simulate process control of a Heater Control using an RC network with a capacitor and potentiometer.</a:t>
            </a:r>
            <a:endParaRPr lang="en-US" dirty="0" smtClean="0">
              <a:solidFill>
                <a:srgbClr val="EE54D8"/>
              </a:solidFill>
            </a:endParaRPr>
          </a:p>
          <a:p>
            <a:r>
              <a:rPr lang="en-US" dirty="0" smtClean="0">
                <a:solidFill>
                  <a:srgbClr val="EE54D8"/>
                </a:solidFill>
              </a:rPr>
              <a:t>Equipment and Material</a:t>
            </a:r>
          </a:p>
          <a:p>
            <a:pPr marL="914400" lvl="2" indent="0">
              <a:buNone/>
            </a:pPr>
            <a:r>
              <a:rPr lang="en-US" dirty="0" smtClean="0">
                <a:solidFill>
                  <a:srgbClr val="EE54D8"/>
                </a:solidFill>
              </a:rPr>
              <a:t>Basic Stamp</a:t>
            </a:r>
          </a:p>
          <a:p>
            <a:pPr marL="914400" lvl="2" indent="0">
              <a:buNone/>
            </a:pPr>
            <a:r>
              <a:rPr lang="en-US" dirty="0" smtClean="0">
                <a:solidFill>
                  <a:srgbClr val="EE54D8"/>
                </a:solidFill>
              </a:rPr>
              <a:t>Capacitor</a:t>
            </a:r>
          </a:p>
          <a:p>
            <a:pPr marL="914400" lvl="2" indent="0">
              <a:buNone/>
            </a:pPr>
            <a:r>
              <a:rPr lang="en-US" dirty="0" smtClean="0">
                <a:solidFill>
                  <a:srgbClr val="EE54D8"/>
                </a:solidFill>
              </a:rPr>
              <a:t>Potentiometer</a:t>
            </a:r>
          </a:p>
          <a:p>
            <a:pPr marL="914400" lvl="2" indent="0">
              <a:buNone/>
            </a:pPr>
            <a:r>
              <a:rPr lang="en-US" dirty="0" smtClean="0">
                <a:solidFill>
                  <a:srgbClr val="EE54D8"/>
                </a:solidFill>
              </a:rPr>
              <a:t>LED</a:t>
            </a:r>
            <a:endParaRPr lang="en-US" dirty="0">
              <a:solidFill>
                <a:srgbClr val="EE54D8"/>
              </a:solidFill>
            </a:endParaRPr>
          </a:p>
          <a:p>
            <a:pPr marL="914400" lvl="2" indent="0">
              <a:buNone/>
            </a:pPr>
            <a:endParaRPr lang="en-US" b="1" dirty="0" smtClean="0">
              <a:solidFill>
                <a:srgbClr val="EE54D8"/>
              </a:solidFill>
            </a:endParaRPr>
          </a:p>
          <a:p>
            <a:r>
              <a:rPr lang="en-US" dirty="0" smtClean="0">
                <a:solidFill>
                  <a:srgbClr val="EE54D8"/>
                </a:solidFill>
              </a:rPr>
              <a:t>Research and Information</a:t>
            </a:r>
          </a:p>
          <a:p>
            <a:pPr marL="457200" lvl="1" indent="0">
              <a:buNone/>
            </a:pPr>
            <a:r>
              <a:rPr lang="en-US" sz="2000" dirty="0" smtClean="0">
                <a:solidFill>
                  <a:srgbClr val="EE54D8"/>
                </a:solidFill>
              </a:rPr>
              <a:t>	        - Datasheets</a:t>
            </a:r>
          </a:p>
          <a:p>
            <a:pPr marL="457200" lvl="1" indent="0">
              <a:buNone/>
            </a:pPr>
            <a:r>
              <a:rPr lang="en-US" sz="2000" dirty="0" smtClean="0">
                <a:solidFill>
                  <a:srgbClr val="EE54D8"/>
                </a:solidFill>
              </a:rPr>
              <a:t>   	        - Industrial </a:t>
            </a:r>
            <a:r>
              <a:rPr lang="en-US" sz="2000" dirty="0">
                <a:solidFill>
                  <a:srgbClr val="EE54D8"/>
                </a:solidFill>
              </a:rPr>
              <a:t>Control Student Workbook Version </a:t>
            </a:r>
            <a:r>
              <a:rPr lang="en-US" sz="2000" dirty="0" smtClean="0">
                <a:solidFill>
                  <a:srgbClr val="EE54D8"/>
                </a:solidFill>
              </a:rPr>
              <a:t>1.1</a:t>
            </a:r>
          </a:p>
          <a:p>
            <a:pPr marL="457200" lvl="1" indent="0">
              <a:buNone/>
            </a:pPr>
            <a:endParaRPr lang="en-US" sz="2000" dirty="0" smtClean="0">
              <a:solidFill>
                <a:srgbClr val="EE54D8"/>
              </a:solidFill>
            </a:endParaRPr>
          </a:p>
          <a:p>
            <a:pPr marL="457200" lvl="1" indent="0">
              <a:buNone/>
            </a:pPr>
            <a:endParaRPr lang="en-US" sz="2000" dirty="0" smtClean="0">
              <a:solidFill>
                <a:srgbClr val="EE54D8"/>
              </a:solidFill>
            </a:endParaRPr>
          </a:p>
          <a:p>
            <a:pPr marL="457200" lvl="1" indent="0">
              <a:buNone/>
            </a:pPr>
            <a:endParaRPr lang="en-US" dirty="0" smtClean="0">
              <a:solidFill>
                <a:srgbClr val="EE54D8"/>
              </a:solidFill>
            </a:endParaRPr>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smtClean="0"/>
              <a:t>EECT 112-50C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62</a:t>
            </a:fld>
            <a:endParaRPr lang="en-US"/>
          </a:p>
        </p:txBody>
      </p:sp>
      <p:pic>
        <p:nvPicPr>
          <p:cNvPr id="3076" name="Picture 4" descr="http://worldartsme.com/images/space-satellite-dish-clipar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7930" y="2253846"/>
            <a:ext cx="4237988" cy="4450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515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pPr algn="ctr"/>
            <a:r>
              <a:rPr lang="en-US" sz="4000" b="1" dirty="0">
                <a:ln/>
                <a:solidFill>
                  <a:srgbClr val="EE54D8"/>
                </a:solidFill>
              </a:rPr>
              <a:t>Lab 7b – BASIC Stamp: Temp Sensor/Heater</a:t>
            </a:r>
            <a:endParaRPr lang="en-US" sz="4000" b="1" dirty="0">
              <a:solidFill>
                <a:srgbClr val="EE54D8"/>
              </a:solidFill>
            </a:endParaRPr>
          </a:p>
        </p:txBody>
      </p:sp>
      <p:sp>
        <p:nvSpPr>
          <p:cNvPr id="3" name="Content Placeholder 2"/>
          <p:cNvSpPr>
            <a:spLocks noGrp="1"/>
          </p:cNvSpPr>
          <p:nvPr>
            <p:ph idx="1"/>
          </p:nvPr>
        </p:nvSpPr>
        <p:spPr>
          <a:xfrm>
            <a:off x="838200" y="1601787"/>
            <a:ext cx="10515600" cy="4754563"/>
          </a:xfrm>
        </p:spPr>
        <p:txBody>
          <a:bodyPr/>
          <a:lstStyle/>
          <a:p>
            <a:pPr marL="0" indent="0" algn="ctr">
              <a:buNone/>
            </a:pPr>
            <a:r>
              <a:rPr lang="en-US" b="1" dirty="0" smtClean="0">
                <a:solidFill>
                  <a:srgbClr val="EE54D8"/>
                </a:solidFill>
              </a:rPr>
              <a:t>Procedures</a:t>
            </a:r>
          </a:p>
          <a:p>
            <a:pPr>
              <a:buFontTx/>
              <a:buChar char="-"/>
            </a:pPr>
            <a:r>
              <a:rPr lang="en-US" dirty="0" smtClean="0">
                <a:solidFill>
                  <a:srgbClr val="EE54D8"/>
                </a:solidFill>
              </a:rPr>
              <a:t>Create a program that will monitor temperature and energize a heater below 100 degrees and de-energize above 120 degrees.</a:t>
            </a:r>
          </a:p>
          <a:p>
            <a:pPr>
              <a:buFontTx/>
              <a:buChar char="-"/>
            </a:pPr>
            <a:endParaRPr lang="en-US" dirty="0" smtClean="0">
              <a:solidFill>
                <a:srgbClr val="EE54D8"/>
              </a:solidFill>
            </a:endParaRPr>
          </a:p>
          <a:p>
            <a:pPr>
              <a:buFontTx/>
              <a:buChar char="-"/>
            </a:pPr>
            <a:r>
              <a:rPr lang="en-US" dirty="0" smtClean="0">
                <a:solidFill>
                  <a:srgbClr val="EE54D8"/>
                </a:solidFill>
              </a:rPr>
              <a:t>The </a:t>
            </a:r>
            <a:r>
              <a:rPr lang="en-US" dirty="0">
                <a:solidFill>
                  <a:srgbClr val="EE54D8"/>
                </a:solidFill>
              </a:rPr>
              <a:t>potentiometer </a:t>
            </a:r>
            <a:r>
              <a:rPr lang="en-US" dirty="0" smtClean="0">
                <a:solidFill>
                  <a:srgbClr val="EE54D8"/>
                </a:solidFill>
              </a:rPr>
              <a:t>should represent </a:t>
            </a:r>
            <a:r>
              <a:rPr lang="en-US" dirty="0">
                <a:solidFill>
                  <a:srgbClr val="EE54D8"/>
                </a:solidFill>
              </a:rPr>
              <a:t>a temperature sensor and the LED will represent the heater being energized.  </a:t>
            </a:r>
            <a:endParaRPr lang="en-US" dirty="0" smtClean="0">
              <a:solidFill>
                <a:srgbClr val="EE54D8"/>
              </a:solidFill>
            </a:endParaRPr>
          </a:p>
          <a:p>
            <a:pPr>
              <a:buFontTx/>
              <a:buChar char="-"/>
            </a:pPr>
            <a:endParaRPr lang="en-US" dirty="0">
              <a:solidFill>
                <a:srgbClr val="EE54D8"/>
              </a:solidFill>
            </a:endParaRPr>
          </a:p>
          <a:p>
            <a:pPr>
              <a:buFontTx/>
              <a:buChar char="-"/>
            </a:pPr>
            <a:r>
              <a:rPr lang="en-US" dirty="0" smtClean="0">
                <a:solidFill>
                  <a:srgbClr val="EE54D8"/>
                </a:solidFill>
              </a:rPr>
              <a:t>Debug window will be used </a:t>
            </a:r>
            <a:r>
              <a:rPr lang="en-US" dirty="0">
                <a:solidFill>
                  <a:srgbClr val="EE54D8"/>
                </a:solidFill>
              </a:rPr>
              <a:t>to display </a:t>
            </a:r>
            <a:r>
              <a:rPr lang="en-US" dirty="0" smtClean="0">
                <a:solidFill>
                  <a:srgbClr val="EE54D8"/>
                </a:solidFill>
              </a:rPr>
              <a:t>the temperature </a:t>
            </a:r>
            <a:r>
              <a:rPr lang="en-US" dirty="0">
                <a:solidFill>
                  <a:srgbClr val="EE54D8"/>
                </a:solidFill>
              </a:rPr>
              <a:t>and status of the heater.</a:t>
            </a:r>
          </a:p>
        </p:txBody>
      </p:sp>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112-50C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63</a:t>
            </a:fld>
            <a:endParaRPr lang="en-US"/>
          </a:p>
        </p:txBody>
      </p:sp>
    </p:spTree>
    <p:extLst>
      <p:ext uri="{BB962C8B-B14F-4D97-AF65-F5344CB8AC3E}">
        <p14:creationId xmlns:p14="http://schemas.microsoft.com/office/powerpoint/2010/main" val="1535703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pPr algn="ctr"/>
            <a:r>
              <a:rPr lang="en-US" sz="4000" b="1" dirty="0">
                <a:ln/>
                <a:solidFill>
                  <a:srgbClr val="EE54D8"/>
                </a:solidFill>
              </a:rPr>
              <a:t>Lab 7b – BASIC Stamp: Temp Sensor/Heater</a:t>
            </a:r>
            <a:endParaRPr lang="en-US" sz="4000" b="1" dirty="0">
              <a:solidFill>
                <a:srgbClr val="EE54D8"/>
              </a:solidFill>
            </a:endParaRPr>
          </a:p>
        </p:txBody>
      </p:sp>
      <p:sp>
        <p:nvSpPr>
          <p:cNvPr id="3" name="Content Placeholder 2"/>
          <p:cNvSpPr>
            <a:spLocks noGrp="1"/>
          </p:cNvSpPr>
          <p:nvPr>
            <p:ph idx="1"/>
          </p:nvPr>
        </p:nvSpPr>
        <p:spPr>
          <a:xfrm>
            <a:off x="765464" y="1283856"/>
            <a:ext cx="10515600" cy="4754563"/>
          </a:xfrm>
        </p:spPr>
        <p:txBody>
          <a:bodyPr>
            <a:normAutofit/>
          </a:bodyPr>
          <a:lstStyle/>
          <a:p>
            <a:pPr marL="0" indent="0" algn="ctr">
              <a:buNone/>
            </a:pPr>
            <a:r>
              <a:rPr lang="en-US" u="sng" dirty="0" smtClean="0">
                <a:solidFill>
                  <a:srgbClr val="EE54D8"/>
                </a:solidFill>
              </a:rPr>
              <a:t>Pictures</a:t>
            </a:r>
            <a:endParaRPr lang="en-US" dirty="0">
              <a:solidFill>
                <a:srgbClr val="EE54D8"/>
              </a:solidFill>
            </a:endParaRPr>
          </a:p>
        </p:txBody>
      </p:sp>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112-50C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64</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3045498" y="1889702"/>
            <a:ext cx="5955531" cy="4466648"/>
          </a:xfrm>
          <a:prstGeom prst="rect">
            <a:avLst/>
          </a:prstGeom>
        </p:spPr>
      </p:pic>
    </p:spTree>
    <p:extLst>
      <p:ext uri="{BB962C8B-B14F-4D97-AF65-F5344CB8AC3E}">
        <p14:creationId xmlns:p14="http://schemas.microsoft.com/office/powerpoint/2010/main" val="593479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42134" y="1690688"/>
            <a:ext cx="5124450" cy="4829175"/>
          </a:xfrm>
          <a:prstGeom prst="rect">
            <a:avLst/>
          </a:prstGeom>
        </p:spPr>
      </p:pic>
      <p:sp>
        <p:nvSpPr>
          <p:cNvPr id="2" name="Title 1"/>
          <p:cNvSpPr>
            <a:spLocks noGrp="1"/>
          </p:cNvSpPr>
          <p:nvPr>
            <p:ph type="title"/>
          </p:nvPr>
        </p:nvSpPr>
        <p:spPr/>
        <p:txBody>
          <a:bodyPr>
            <a:normAutofit/>
          </a:bodyPr>
          <a:lstStyle/>
          <a:p>
            <a:pPr algn="ctr"/>
            <a:r>
              <a:rPr lang="en-US" b="1" dirty="0">
                <a:ln/>
                <a:solidFill>
                  <a:srgbClr val="EE54D8"/>
                </a:solidFill>
              </a:rPr>
              <a:t>Lab 7b – BASIC Stamp: Temp Sensor/Heater</a:t>
            </a:r>
            <a:r>
              <a:rPr lang="en-US" b="1" dirty="0" smtClean="0">
                <a:ln/>
                <a:solidFill>
                  <a:srgbClr val="EE54D8"/>
                </a:solidFill>
              </a:rPr>
              <a:t/>
            </a:r>
            <a:br>
              <a:rPr lang="en-US" b="1" dirty="0" smtClean="0">
                <a:ln/>
                <a:solidFill>
                  <a:srgbClr val="EE54D8"/>
                </a:solidFill>
              </a:rPr>
            </a:br>
            <a:r>
              <a:rPr lang="en-US" b="1" dirty="0" smtClean="0">
                <a:solidFill>
                  <a:srgbClr val="EE54D8"/>
                </a:solidFill>
              </a:rPr>
              <a:t>(Code)</a:t>
            </a:r>
            <a:endParaRPr lang="en-US" b="1" dirty="0">
              <a:solidFill>
                <a:srgbClr val="EE54D8"/>
              </a:solidFill>
            </a:endParaRPr>
          </a:p>
        </p:txBody>
      </p:sp>
      <p:sp>
        <p:nvSpPr>
          <p:cNvPr id="4" name="Footer Placeholder 3"/>
          <p:cNvSpPr>
            <a:spLocks noGrp="1"/>
          </p:cNvSpPr>
          <p:nvPr>
            <p:ph type="ftr" sz="quarter" idx="11"/>
          </p:nvPr>
        </p:nvSpPr>
        <p:spPr/>
        <p:txBody>
          <a:bodyPr/>
          <a:lstStyle/>
          <a:p>
            <a:r>
              <a:rPr lang="en-US" smtClean="0"/>
              <a:t>EECT 101 Lab Notebook</a:t>
            </a:r>
            <a:endParaRPr lang="en-US"/>
          </a:p>
        </p:txBody>
      </p:sp>
      <p:sp>
        <p:nvSpPr>
          <p:cNvPr id="5" name="Slide Number Placeholder 4"/>
          <p:cNvSpPr>
            <a:spLocks noGrp="1"/>
          </p:cNvSpPr>
          <p:nvPr>
            <p:ph type="sldNum" sz="quarter" idx="12"/>
          </p:nvPr>
        </p:nvSpPr>
        <p:spPr/>
        <p:txBody>
          <a:bodyPr/>
          <a:lstStyle/>
          <a:p>
            <a:fld id="{B205E3D1-8C80-40C9-AABD-810F903285A1}" type="slidenum">
              <a:rPr lang="en-US" smtClean="0"/>
              <a:t>65</a:t>
            </a:fld>
            <a:endParaRPr lang="en-US"/>
          </a:p>
        </p:txBody>
      </p:sp>
      <p:pic>
        <p:nvPicPr>
          <p:cNvPr id="7" name="Picture 6"/>
          <p:cNvPicPr>
            <a:picLocks noChangeAspect="1"/>
          </p:cNvPicPr>
          <p:nvPr/>
        </p:nvPicPr>
        <p:blipFill>
          <a:blip r:embed="rId3"/>
          <a:stretch>
            <a:fillRect/>
          </a:stretch>
        </p:blipFill>
        <p:spPr>
          <a:xfrm>
            <a:off x="8153400" y="1876014"/>
            <a:ext cx="1932599" cy="3895682"/>
          </a:xfrm>
          <a:prstGeom prst="rect">
            <a:avLst/>
          </a:prstGeom>
        </p:spPr>
      </p:pic>
    </p:spTree>
    <p:extLst>
      <p:ext uri="{BB962C8B-B14F-4D97-AF65-F5344CB8AC3E}">
        <p14:creationId xmlns:p14="http://schemas.microsoft.com/office/powerpoint/2010/main" val="4202627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ln/>
                <a:solidFill>
                  <a:srgbClr val="EE54D8"/>
                </a:solidFill>
              </a:rPr>
              <a:t>Lab 7b – BASIC Stamp: Temp Sensor/Heater</a:t>
            </a:r>
            <a:r>
              <a:rPr lang="en-US" b="1" dirty="0" smtClean="0">
                <a:ln/>
                <a:solidFill>
                  <a:srgbClr val="EE54D8"/>
                </a:solidFill>
              </a:rPr>
              <a:t/>
            </a:r>
            <a:br>
              <a:rPr lang="en-US" b="1" dirty="0" smtClean="0">
                <a:ln/>
                <a:solidFill>
                  <a:srgbClr val="EE54D8"/>
                </a:solidFill>
              </a:rPr>
            </a:br>
            <a:r>
              <a:rPr lang="en-US" b="1" dirty="0" smtClean="0">
                <a:solidFill>
                  <a:srgbClr val="EE54D8"/>
                </a:solidFill>
              </a:rPr>
              <a:t>(Observation) </a:t>
            </a:r>
            <a:endParaRPr lang="en-US" b="1" dirty="0">
              <a:solidFill>
                <a:srgbClr val="EE54D8"/>
              </a:solidFill>
            </a:endParaRPr>
          </a:p>
        </p:txBody>
      </p:sp>
      <p:sp>
        <p:nvSpPr>
          <p:cNvPr id="3" name="Footer Placeholder 2"/>
          <p:cNvSpPr>
            <a:spLocks noGrp="1"/>
          </p:cNvSpPr>
          <p:nvPr>
            <p:ph type="ftr" sz="quarter" idx="11"/>
          </p:nvPr>
        </p:nvSpPr>
        <p:spPr/>
        <p:txBody>
          <a:bodyPr/>
          <a:lstStyle/>
          <a:p>
            <a:r>
              <a:rPr lang="en-US" smtClean="0"/>
              <a:t>EECT 101 Lab Notebook</a:t>
            </a:r>
            <a:endParaRPr lang="en-US"/>
          </a:p>
        </p:txBody>
      </p:sp>
      <p:sp>
        <p:nvSpPr>
          <p:cNvPr id="4" name="Slide Number Placeholder 3"/>
          <p:cNvSpPr>
            <a:spLocks noGrp="1"/>
          </p:cNvSpPr>
          <p:nvPr>
            <p:ph type="sldNum" sz="quarter" idx="12"/>
          </p:nvPr>
        </p:nvSpPr>
        <p:spPr/>
        <p:txBody>
          <a:bodyPr/>
          <a:lstStyle/>
          <a:p>
            <a:fld id="{B205E3D1-8C80-40C9-AABD-810F903285A1}" type="slidenum">
              <a:rPr lang="en-US" smtClean="0"/>
              <a:t>66</a:t>
            </a:fld>
            <a:endParaRPr lang="en-US"/>
          </a:p>
        </p:txBody>
      </p:sp>
      <p:sp>
        <p:nvSpPr>
          <p:cNvPr id="5" name="TextBox 4"/>
          <p:cNvSpPr txBox="1"/>
          <p:nvPr/>
        </p:nvSpPr>
        <p:spPr>
          <a:xfrm>
            <a:off x="2400085" y="2025446"/>
            <a:ext cx="8350294" cy="3539430"/>
          </a:xfrm>
          <a:prstGeom prst="rect">
            <a:avLst/>
          </a:prstGeom>
          <a:noFill/>
        </p:spPr>
        <p:txBody>
          <a:bodyPr wrap="square" rtlCol="0">
            <a:spAutoFit/>
          </a:bodyPr>
          <a:lstStyle/>
          <a:p>
            <a:pPr marL="285750" indent="-285750">
              <a:buFontTx/>
              <a:buChar char="-"/>
            </a:pPr>
            <a:r>
              <a:rPr lang="en-US" sz="3200" dirty="0" smtClean="0">
                <a:solidFill>
                  <a:srgbClr val="EE54D8"/>
                </a:solidFill>
              </a:rPr>
              <a:t>After having previously worked on a basic stamp project, the coding came easier for this lab.</a:t>
            </a:r>
          </a:p>
          <a:p>
            <a:pPr marL="285750" indent="-285750">
              <a:buFontTx/>
              <a:buChar char="-"/>
            </a:pPr>
            <a:endParaRPr lang="en-US" sz="3200" dirty="0" smtClean="0">
              <a:solidFill>
                <a:srgbClr val="EE54D8"/>
              </a:solidFill>
            </a:endParaRPr>
          </a:p>
          <a:p>
            <a:pPr marL="285750" indent="-285750">
              <a:buFontTx/>
              <a:buChar char="-"/>
            </a:pPr>
            <a:r>
              <a:rPr lang="en-US" sz="3200" dirty="0" smtClean="0">
                <a:solidFill>
                  <a:srgbClr val="EE54D8"/>
                </a:solidFill>
              </a:rPr>
              <a:t>Still had some issues with coding, quickly found out it was because some things were not labeled properly. </a:t>
            </a:r>
            <a:endParaRPr lang="en-US" sz="3200" dirty="0">
              <a:solidFill>
                <a:srgbClr val="EE54D8"/>
              </a:solidFill>
            </a:endParaRPr>
          </a:p>
        </p:txBody>
      </p:sp>
    </p:spTree>
    <p:extLst>
      <p:ext uri="{BB962C8B-B14F-4D97-AF65-F5344CB8AC3E}">
        <p14:creationId xmlns:p14="http://schemas.microsoft.com/office/powerpoint/2010/main" val="2267570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453615"/>
            <a:ext cx="10515600" cy="863311"/>
          </a:xfrm>
        </p:spPr>
        <p:txBody>
          <a:bodyPr>
            <a:normAutofit fontScale="90000"/>
          </a:bodyPr>
          <a:lstStyle/>
          <a:p>
            <a:pPr algn="ctr"/>
            <a:r>
              <a:rPr lang="en-US" b="1" dirty="0">
                <a:ln/>
                <a:solidFill>
                  <a:srgbClr val="EE54D8"/>
                </a:solidFill>
              </a:rPr>
              <a:t>Lab 7b – BASIC </a:t>
            </a:r>
            <a:r>
              <a:rPr lang="en-US" b="1" dirty="0" smtClean="0">
                <a:ln/>
                <a:solidFill>
                  <a:srgbClr val="EE54D8"/>
                </a:solidFill>
              </a:rPr>
              <a:t>Stamp: </a:t>
            </a:r>
            <a:r>
              <a:rPr lang="en-US" b="1" dirty="0">
                <a:ln/>
                <a:solidFill>
                  <a:srgbClr val="EE54D8"/>
                </a:solidFill>
              </a:rPr>
              <a:t>Temp Sensor/Heater</a:t>
            </a:r>
            <a:r>
              <a:rPr lang="en-US" b="1" dirty="0" smtClean="0">
                <a:ln/>
                <a:solidFill>
                  <a:srgbClr val="EE54D8"/>
                </a:solidFill>
              </a:rPr>
              <a:t/>
            </a:r>
            <a:br>
              <a:rPr lang="en-US" b="1" dirty="0" smtClean="0">
                <a:ln/>
                <a:solidFill>
                  <a:srgbClr val="EE54D8"/>
                </a:solidFill>
              </a:rPr>
            </a:br>
            <a:r>
              <a:rPr lang="en-US" sz="4000" b="1" dirty="0" smtClean="0">
                <a:solidFill>
                  <a:srgbClr val="EE54D8"/>
                </a:solidFill>
              </a:rPr>
              <a:t>(Conclusion)</a:t>
            </a:r>
            <a:endParaRPr lang="en-US" sz="4000" b="1" dirty="0">
              <a:solidFill>
                <a:srgbClr val="EE54D8"/>
              </a:solidFill>
            </a:endParaRPr>
          </a:p>
        </p:txBody>
      </p:sp>
      <p:sp>
        <p:nvSpPr>
          <p:cNvPr id="3" name="Content Placeholder 2"/>
          <p:cNvSpPr>
            <a:spLocks noGrp="1"/>
          </p:cNvSpPr>
          <p:nvPr>
            <p:ph idx="1"/>
          </p:nvPr>
        </p:nvSpPr>
        <p:spPr>
          <a:xfrm>
            <a:off x="838199" y="1738166"/>
            <a:ext cx="10515600" cy="4800745"/>
          </a:xfrm>
        </p:spPr>
        <p:txBody>
          <a:bodyPr>
            <a:normAutofit/>
          </a:bodyPr>
          <a:lstStyle/>
          <a:p>
            <a:pPr marL="457200" lvl="1" indent="0">
              <a:buNone/>
            </a:pPr>
            <a:r>
              <a:rPr lang="en-US" sz="2800" dirty="0" smtClean="0">
                <a:solidFill>
                  <a:srgbClr val="EE54D8"/>
                </a:solidFill>
              </a:rPr>
              <a:t>- Everything worked out in the end.</a:t>
            </a:r>
          </a:p>
          <a:p>
            <a:pPr marL="457200" lvl="1" indent="0">
              <a:buNone/>
            </a:pPr>
            <a:endParaRPr lang="en-US" sz="2800" dirty="0" smtClean="0">
              <a:solidFill>
                <a:srgbClr val="EE54D8"/>
              </a:solidFill>
            </a:endParaRPr>
          </a:p>
          <a:p>
            <a:pPr marL="457200" lvl="1" indent="0">
              <a:buNone/>
            </a:pPr>
            <a:r>
              <a:rPr lang="en-US" sz="2800" dirty="0" smtClean="0">
                <a:solidFill>
                  <a:srgbClr val="EE54D8"/>
                </a:solidFill>
              </a:rPr>
              <a:t>- This project taught me how to look for the answers to questions I am not sure how to ask. The student guide was a great help for step by step aid.</a:t>
            </a:r>
          </a:p>
          <a:p>
            <a:pPr marL="457200" lvl="1" indent="0">
              <a:buNone/>
            </a:pPr>
            <a:endParaRPr lang="en-US" sz="2800" dirty="0" smtClean="0">
              <a:solidFill>
                <a:srgbClr val="FF0000"/>
              </a:solidFill>
            </a:endParaRPr>
          </a:p>
        </p:txBody>
      </p:sp>
      <p:sp>
        <p:nvSpPr>
          <p:cNvPr id="4" name="Footer Placeholder 3"/>
          <p:cNvSpPr>
            <a:spLocks noGrp="1"/>
          </p:cNvSpPr>
          <p:nvPr>
            <p:ph type="ftr" sz="quarter" idx="11"/>
          </p:nvPr>
        </p:nvSpPr>
        <p:spPr>
          <a:xfrm>
            <a:off x="838199" y="6356349"/>
            <a:ext cx="2009775" cy="365125"/>
          </a:xfrm>
        </p:spPr>
        <p:txBody>
          <a:bodyPr/>
          <a:lstStyle/>
          <a:p>
            <a:pPr algn="l"/>
            <a:r>
              <a:rPr lang="en-US" dirty="0"/>
              <a:t>EECT </a:t>
            </a:r>
            <a:r>
              <a:rPr lang="en-US" dirty="0" smtClean="0"/>
              <a:t>112-50C </a:t>
            </a:r>
            <a:r>
              <a:rPr lang="en-US" dirty="0"/>
              <a:t>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67</a:t>
            </a:fld>
            <a:endParaRPr lang="en-US"/>
          </a:p>
        </p:txBody>
      </p:sp>
      <p:pic>
        <p:nvPicPr>
          <p:cNvPr id="5122" name="Picture 2" descr="http://suzann.com/images/drawings/warbi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8724" y="3725067"/>
            <a:ext cx="4124325" cy="290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447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314633"/>
            <a:ext cx="4374793" cy="4860306"/>
          </a:xfrm>
          <a:prstGeom prst="rect">
            <a:avLst/>
          </a:prstGeom>
        </p:spPr>
      </p:pic>
      <p:sp>
        <p:nvSpPr>
          <p:cNvPr id="2" name="Title 1"/>
          <p:cNvSpPr>
            <a:spLocks noGrp="1"/>
          </p:cNvSpPr>
          <p:nvPr>
            <p:ph type="title"/>
          </p:nvPr>
        </p:nvSpPr>
        <p:spPr/>
        <p:txBody>
          <a:bodyPr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b="1" dirty="0">
                <a:ln/>
                <a:solidFill>
                  <a:schemeClr val="accent2">
                    <a:lumMod val="75000"/>
                  </a:schemeClr>
                </a:solidFill>
              </a:rPr>
              <a:t>Lab 8</a:t>
            </a:r>
            <a:r>
              <a:rPr lang="en-US" b="1" dirty="0" smtClean="0">
                <a:ln/>
                <a:solidFill>
                  <a:schemeClr val="accent2">
                    <a:lumMod val="75000"/>
                  </a:schemeClr>
                </a:solidFill>
              </a:rPr>
              <a:t> – </a:t>
            </a:r>
            <a:r>
              <a:rPr lang="en-US" b="1" dirty="0">
                <a:ln/>
                <a:solidFill>
                  <a:schemeClr val="accent2">
                    <a:lumMod val="75000"/>
                  </a:schemeClr>
                </a:solidFill>
              </a:rPr>
              <a:t>BASIC Stamp Binary Counter (software)</a:t>
            </a:r>
          </a:p>
        </p:txBody>
      </p:sp>
      <p:sp>
        <p:nvSpPr>
          <p:cNvPr id="4" name="Footer Placeholder 3"/>
          <p:cNvSpPr>
            <a:spLocks noGrp="1"/>
          </p:cNvSpPr>
          <p:nvPr>
            <p:ph type="ftr" sz="quarter" idx="11"/>
          </p:nvPr>
        </p:nvSpPr>
        <p:spPr>
          <a:xfrm>
            <a:off x="831850" y="6372058"/>
            <a:ext cx="2217821" cy="365125"/>
          </a:xfrm>
        </p:spPr>
        <p:txBody>
          <a:bodyPr/>
          <a:lstStyle/>
          <a:p>
            <a:pPr algn="l"/>
            <a:r>
              <a:rPr lang="en-US" dirty="0" smtClean="0"/>
              <a:t>EECT 101-50C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68</a:t>
            </a:fld>
            <a:endParaRPr lang="en-US"/>
          </a:p>
        </p:txBody>
      </p:sp>
    </p:spTree>
    <p:extLst>
      <p:ext uri="{BB962C8B-B14F-4D97-AF65-F5344CB8AC3E}">
        <p14:creationId xmlns:p14="http://schemas.microsoft.com/office/powerpoint/2010/main" val="62759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fontScale="90000"/>
          </a:bodyPr>
          <a:lstStyle/>
          <a:p>
            <a:pPr algn="ctr"/>
            <a:r>
              <a:rPr lang="en-US" b="1" dirty="0">
                <a:ln/>
                <a:solidFill>
                  <a:schemeClr val="accent2">
                    <a:lumMod val="75000"/>
                  </a:schemeClr>
                </a:solidFill>
              </a:rPr>
              <a:t>Lab 8</a:t>
            </a:r>
            <a:r>
              <a:rPr lang="en-US" b="1" dirty="0" smtClean="0">
                <a:ln/>
                <a:solidFill>
                  <a:schemeClr val="accent2">
                    <a:lumMod val="75000"/>
                  </a:schemeClr>
                </a:solidFill>
              </a:rPr>
              <a:t> </a:t>
            </a:r>
            <a:r>
              <a:rPr lang="en-US" b="1" dirty="0">
                <a:ln/>
                <a:solidFill>
                  <a:schemeClr val="accent2">
                    <a:lumMod val="75000"/>
                  </a:schemeClr>
                </a:solidFill>
              </a:rPr>
              <a:t>– BASIC Stamp Binary Counter </a:t>
            </a:r>
            <a:r>
              <a:rPr lang="en-US" b="1" dirty="0" smtClean="0">
                <a:ln/>
                <a:solidFill>
                  <a:schemeClr val="accent2">
                    <a:lumMod val="75000"/>
                  </a:schemeClr>
                </a:solidFill>
              </a:rPr>
              <a:t/>
            </a:r>
            <a:br>
              <a:rPr lang="en-US" b="1" dirty="0" smtClean="0">
                <a:ln/>
                <a:solidFill>
                  <a:schemeClr val="accent2">
                    <a:lumMod val="75000"/>
                  </a:schemeClr>
                </a:solidFill>
              </a:rPr>
            </a:br>
            <a:r>
              <a:rPr lang="en-US" b="1" dirty="0" smtClean="0">
                <a:ln/>
                <a:solidFill>
                  <a:schemeClr val="accent2">
                    <a:lumMod val="75000"/>
                  </a:schemeClr>
                </a:solidFill>
              </a:rPr>
              <a:t>(</a:t>
            </a:r>
            <a:r>
              <a:rPr lang="en-US" b="1" dirty="0">
                <a:ln/>
                <a:solidFill>
                  <a:schemeClr val="accent2">
                    <a:lumMod val="75000"/>
                  </a:schemeClr>
                </a:solidFill>
              </a:rPr>
              <a:t>software)</a:t>
            </a:r>
            <a:endParaRPr lang="en-US" sz="2700" b="1" dirty="0">
              <a:solidFill>
                <a:srgbClr val="EE54D8"/>
              </a:solidFill>
            </a:endParaRPr>
          </a:p>
        </p:txBody>
      </p:sp>
      <p:sp>
        <p:nvSpPr>
          <p:cNvPr id="3" name="Content Placeholder 2"/>
          <p:cNvSpPr>
            <a:spLocks noGrp="1"/>
          </p:cNvSpPr>
          <p:nvPr>
            <p:ph idx="1"/>
          </p:nvPr>
        </p:nvSpPr>
        <p:spPr>
          <a:xfrm>
            <a:off x="838200" y="1459345"/>
            <a:ext cx="10515600" cy="4717618"/>
          </a:xfrm>
        </p:spPr>
        <p:txBody>
          <a:bodyPr>
            <a:normAutofit lnSpcReduction="10000"/>
          </a:bodyPr>
          <a:lstStyle/>
          <a:p>
            <a:r>
              <a:rPr lang="en-US" dirty="0" smtClean="0">
                <a:solidFill>
                  <a:schemeClr val="accent2">
                    <a:lumMod val="75000"/>
                  </a:schemeClr>
                </a:solidFill>
              </a:rPr>
              <a:t>Purpose</a:t>
            </a:r>
          </a:p>
          <a:p>
            <a:pPr lvl="2">
              <a:buFontTx/>
              <a:buChar char="-"/>
            </a:pPr>
            <a:r>
              <a:rPr lang="en-US" dirty="0">
                <a:solidFill>
                  <a:schemeClr val="accent2">
                    <a:lumMod val="75000"/>
                  </a:schemeClr>
                </a:solidFill>
              </a:rPr>
              <a:t>To </a:t>
            </a:r>
            <a:r>
              <a:rPr lang="en-US" dirty="0" smtClean="0">
                <a:solidFill>
                  <a:schemeClr val="accent2">
                    <a:lumMod val="75000"/>
                  </a:schemeClr>
                </a:solidFill>
              </a:rPr>
              <a:t>discover how to </a:t>
            </a:r>
            <a:r>
              <a:rPr lang="en-US" dirty="0">
                <a:solidFill>
                  <a:schemeClr val="accent2">
                    <a:lumMod val="75000"/>
                  </a:schemeClr>
                </a:solidFill>
              </a:rPr>
              <a:t>find out more about Basic Stamp in addition to the programming guide and tutorial built into the software. </a:t>
            </a:r>
            <a:endParaRPr lang="en-US" dirty="0" smtClean="0">
              <a:solidFill>
                <a:schemeClr val="accent2">
                  <a:lumMod val="75000"/>
                </a:schemeClr>
              </a:solidFill>
            </a:endParaRPr>
          </a:p>
          <a:p>
            <a:r>
              <a:rPr lang="en-US" dirty="0" smtClean="0">
                <a:solidFill>
                  <a:schemeClr val="accent2">
                    <a:lumMod val="75000"/>
                  </a:schemeClr>
                </a:solidFill>
              </a:rPr>
              <a:t>Equipment and Material</a:t>
            </a:r>
          </a:p>
          <a:p>
            <a:pPr marL="0" indent="0">
              <a:buNone/>
            </a:pPr>
            <a:r>
              <a:rPr lang="en-US" dirty="0" smtClean="0">
                <a:solidFill>
                  <a:schemeClr val="accent2">
                    <a:lumMod val="75000"/>
                  </a:schemeClr>
                </a:solidFill>
              </a:rPr>
              <a:t>   Basic Stamp</a:t>
            </a:r>
          </a:p>
          <a:p>
            <a:pPr marL="0" indent="0">
              <a:buNone/>
            </a:pPr>
            <a:r>
              <a:rPr lang="en-US" dirty="0" smtClean="0">
                <a:solidFill>
                  <a:schemeClr val="accent2">
                    <a:lumMod val="75000"/>
                  </a:schemeClr>
                </a:solidFill>
              </a:rPr>
              <a:t>   4 LEDs</a:t>
            </a:r>
          </a:p>
          <a:p>
            <a:pPr marL="0" indent="0">
              <a:buNone/>
            </a:pPr>
            <a:r>
              <a:rPr lang="en-US" dirty="0" smtClean="0">
                <a:solidFill>
                  <a:schemeClr val="accent2">
                    <a:lumMod val="75000"/>
                  </a:schemeClr>
                </a:solidFill>
              </a:rPr>
              <a:t>  4 Resistors</a:t>
            </a:r>
          </a:p>
          <a:p>
            <a:pPr marL="914400" lvl="2" indent="0">
              <a:buNone/>
            </a:pPr>
            <a:endParaRPr lang="en-US" b="1" dirty="0" smtClean="0">
              <a:solidFill>
                <a:schemeClr val="accent2">
                  <a:lumMod val="75000"/>
                </a:schemeClr>
              </a:solidFill>
            </a:endParaRPr>
          </a:p>
          <a:p>
            <a:r>
              <a:rPr lang="en-US" dirty="0" smtClean="0">
                <a:solidFill>
                  <a:schemeClr val="accent2">
                    <a:lumMod val="75000"/>
                  </a:schemeClr>
                </a:solidFill>
              </a:rPr>
              <a:t>Research and Information</a:t>
            </a:r>
          </a:p>
          <a:p>
            <a:pPr marL="0" indent="0">
              <a:buNone/>
            </a:pPr>
            <a:r>
              <a:rPr lang="en-US" dirty="0" smtClean="0">
                <a:solidFill>
                  <a:schemeClr val="accent2">
                    <a:lumMod val="75000"/>
                  </a:schemeClr>
                </a:solidFill>
              </a:rPr>
              <a:t>   Industrial </a:t>
            </a:r>
            <a:r>
              <a:rPr lang="en-US" dirty="0">
                <a:solidFill>
                  <a:schemeClr val="accent2">
                    <a:lumMod val="75000"/>
                  </a:schemeClr>
                </a:solidFill>
              </a:rPr>
              <a:t>Control Student Workbook Version 1.1</a:t>
            </a:r>
            <a:endParaRPr lang="en-US" dirty="0" smtClean="0">
              <a:solidFill>
                <a:schemeClr val="accent2">
                  <a:lumMod val="75000"/>
                </a:schemeClr>
              </a:solidFill>
            </a:endParaRPr>
          </a:p>
          <a:p>
            <a:pPr marL="457200" lvl="1" indent="0">
              <a:buNone/>
            </a:pPr>
            <a:r>
              <a:rPr lang="en-US" sz="2000" dirty="0" smtClean="0">
                <a:solidFill>
                  <a:schemeClr val="accent2">
                    <a:lumMod val="75000"/>
                  </a:schemeClr>
                </a:solidFill>
              </a:rPr>
              <a:t>	</a:t>
            </a:r>
            <a:endParaRPr lang="en-US" dirty="0" smtClean="0">
              <a:solidFill>
                <a:schemeClr val="accent2">
                  <a:lumMod val="75000"/>
                </a:schemeClr>
              </a:solidFill>
            </a:endParaRPr>
          </a:p>
        </p:txBody>
      </p:sp>
      <p:sp>
        <p:nvSpPr>
          <p:cNvPr id="4" name="Footer Placeholder 3"/>
          <p:cNvSpPr>
            <a:spLocks noGrp="1"/>
          </p:cNvSpPr>
          <p:nvPr>
            <p:ph type="ftr" sz="quarter" idx="11"/>
          </p:nvPr>
        </p:nvSpPr>
        <p:spPr>
          <a:xfrm>
            <a:off x="838200" y="6339639"/>
            <a:ext cx="2145632" cy="365125"/>
          </a:xfrm>
        </p:spPr>
        <p:txBody>
          <a:bodyPr/>
          <a:lstStyle/>
          <a:p>
            <a:pPr algn="l"/>
            <a:r>
              <a:rPr lang="en-US" dirty="0" smtClean="0"/>
              <a:t>EECT 112-50C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69</a:t>
            </a:fld>
            <a:endParaRPr lang="en-US"/>
          </a:p>
        </p:txBody>
      </p:sp>
    </p:spTree>
    <p:extLst>
      <p:ext uri="{BB962C8B-B14F-4D97-AF65-F5344CB8AC3E}">
        <p14:creationId xmlns:p14="http://schemas.microsoft.com/office/powerpoint/2010/main" val="2779553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7030A0"/>
                </a:solidFill>
              </a:rPr>
              <a:t>Lab 1 – AND, OR</a:t>
            </a:r>
            <a:br>
              <a:rPr lang="en-US" b="1" dirty="0" smtClean="0">
                <a:solidFill>
                  <a:srgbClr val="7030A0"/>
                </a:solidFill>
              </a:rPr>
            </a:br>
            <a:r>
              <a:rPr lang="en-US" b="1" dirty="0" smtClean="0">
                <a:solidFill>
                  <a:srgbClr val="7030A0"/>
                </a:solidFill>
              </a:rPr>
              <a:t>(Multisim)</a:t>
            </a:r>
            <a:endParaRPr lang="en-US" b="1" dirty="0">
              <a:solidFill>
                <a:srgbClr val="7030A0"/>
              </a:solidFill>
            </a:endParaRPr>
          </a:p>
        </p:txBody>
      </p:sp>
      <p:sp>
        <p:nvSpPr>
          <p:cNvPr id="3" name="Footer Placeholder 2"/>
          <p:cNvSpPr>
            <a:spLocks noGrp="1"/>
          </p:cNvSpPr>
          <p:nvPr>
            <p:ph type="ftr" sz="quarter" idx="11"/>
          </p:nvPr>
        </p:nvSpPr>
        <p:spPr/>
        <p:txBody>
          <a:bodyPr/>
          <a:lstStyle/>
          <a:p>
            <a:r>
              <a:rPr lang="en-US" smtClean="0"/>
              <a:t>EECT 101 Lab Notebook</a:t>
            </a:r>
            <a:endParaRPr lang="en-US"/>
          </a:p>
        </p:txBody>
      </p:sp>
      <p:sp>
        <p:nvSpPr>
          <p:cNvPr id="4" name="Slide Number Placeholder 3"/>
          <p:cNvSpPr>
            <a:spLocks noGrp="1"/>
          </p:cNvSpPr>
          <p:nvPr>
            <p:ph type="sldNum" sz="quarter" idx="12"/>
          </p:nvPr>
        </p:nvSpPr>
        <p:spPr/>
        <p:txBody>
          <a:bodyPr/>
          <a:lstStyle/>
          <a:p>
            <a:fld id="{B205E3D1-8C80-40C9-AABD-810F903285A1}" type="slidenum">
              <a:rPr lang="en-US" smtClean="0"/>
              <a:t>7</a:t>
            </a:fld>
            <a:endParaRPr lang="en-US" dirty="0"/>
          </a:p>
        </p:txBody>
      </p:sp>
      <p:sp>
        <p:nvSpPr>
          <p:cNvPr id="7" name="TextBox 6"/>
          <p:cNvSpPr txBox="1"/>
          <p:nvPr/>
        </p:nvSpPr>
        <p:spPr>
          <a:xfrm>
            <a:off x="3297998" y="1792334"/>
            <a:ext cx="6684202" cy="369332"/>
          </a:xfrm>
          <a:prstGeom prst="rect">
            <a:avLst/>
          </a:prstGeom>
          <a:noFill/>
        </p:spPr>
        <p:txBody>
          <a:bodyPr wrap="none" rtlCol="0">
            <a:spAutoFit/>
          </a:bodyPr>
          <a:lstStyle/>
          <a:p>
            <a:r>
              <a:rPr lang="en-US" b="1" dirty="0" smtClean="0">
                <a:solidFill>
                  <a:srgbClr val="7030A0"/>
                </a:solidFill>
              </a:rPr>
              <a:t>The AND </a:t>
            </a:r>
            <a:r>
              <a:rPr lang="en-US" b="1" dirty="0" err="1" smtClean="0">
                <a:solidFill>
                  <a:srgbClr val="7030A0"/>
                </a:solidFill>
              </a:rPr>
              <a:t>and</a:t>
            </a:r>
            <a:r>
              <a:rPr lang="en-US" b="1" dirty="0" smtClean="0">
                <a:solidFill>
                  <a:srgbClr val="7030A0"/>
                </a:solidFill>
              </a:rPr>
              <a:t> OR gates, behave according to the Truth Table in Excel</a:t>
            </a:r>
            <a:r>
              <a:rPr lang="en-US" dirty="0" smtClean="0">
                <a:solidFill>
                  <a:srgbClr val="7030A0"/>
                </a:solidFill>
              </a:rPr>
              <a:t>.</a:t>
            </a:r>
            <a:endParaRPr lang="en-US" dirty="0">
              <a:solidFill>
                <a:srgbClr val="7030A0"/>
              </a:solidFill>
            </a:endParaRPr>
          </a:p>
        </p:txBody>
      </p:sp>
      <p:pic>
        <p:nvPicPr>
          <p:cNvPr id="5" name="Picture 4"/>
          <p:cNvPicPr>
            <a:picLocks noChangeAspect="1"/>
          </p:cNvPicPr>
          <p:nvPr/>
        </p:nvPicPr>
        <p:blipFill>
          <a:blip r:embed="rId2"/>
          <a:stretch>
            <a:fillRect/>
          </a:stretch>
        </p:blipFill>
        <p:spPr>
          <a:xfrm>
            <a:off x="6412467" y="2601144"/>
            <a:ext cx="5328011" cy="3316588"/>
          </a:xfrm>
          <a:prstGeom prst="rect">
            <a:avLst/>
          </a:prstGeom>
        </p:spPr>
      </p:pic>
      <p:pic>
        <p:nvPicPr>
          <p:cNvPr id="6" name="Picture 5"/>
          <p:cNvPicPr>
            <a:picLocks noChangeAspect="1"/>
          </p:cNvPicPr>
          <p:nvPr/>
        </p:nvPicPr>
        <p:blipFill>
          <a:blip r:embed="rId3"/>
          <a:stretch>
            <a:fillRect/>
          </a:stretch>
        </p:blipFill>
        <p:spPr>
          <a:xfrm>
            <a:off x="288325" y="2601144"/>
            <a:ext cx="5687227" cy="3316588"/>
          </a:xfrm>
          <a:prstGeom prst="rect">
            <a:avLst/>
          </a:prstGeom>
        </p:spPr>
      </p:pic>
      <p:sp>
        <p:nvSpPr>
          <p:cNvPr id="11" name="TextBox 10"/>
          <p:cNvSpPr txBox="1"/>
          <p:nvPr/>
        </p:nvSpPr>
        <p:spPr>
          <a:xfrm>
            <a:off x="2896136" y="2231812"/>
            <a:ext cx="471604" cy="369332"/>
          </a:xfrm>
          <a:prstGeom prst="rect">
            <a:avLst/>
          </a:prstGeom>
          <a:noFill/>
        </p:spPr>
        <p:txBody>
          <a:bodyPr wrap="none" rtlCol="0">
            <a:spAutoFit/>
          </a:bodyPr>
          <a:lstStyle/>
          <a:p>
            <a:r>
              <a:rPr lang="en-US" b="1" dirty="0" smtClean="0"/>
              <a:t>1 1</a:t>
            </a:r>
            <a:endParaRPr lang="en-US" b="1" dirty="0"/>
          </a:p>
        </p:txBody>
      </p:sp>
      <p:sp>
        <p:nvSpPr>
          <p:cNvPr id="12" name="TextBox 11"/>
          <p:cNvSpPr txBox="1"/>
          <p:nvPr/>
        </p:nvSpPr>
        <p:spPr>
          <a:xfrm>
            <a:off x="8840670" y="2314832"/>
            <a:ext cx="471604" cy="369332"/>
          </a:xfrm>
          <a:prstGeom prst="rect">
            <a:avLst/>
          </a:prstGeom>
          <a:noFill/>
        </p:spPr>
        <p:txBody>
          <a:bodyPr wrap="none" rtlCol="0">
            <a:spAutoFit/>
          </a:bodyPr>
          <a:lstStyle/>
          <a:p>
            <a:r>
              <a:rPr lang="en-US" b="1" dirty="0" smtClean="0"/>
              <a:t>0 0</a:t>
            </a:r>
            <a:endParaRPr lang="en-US" b="1" dirty="0"/>
          </a:p>
        </p:txBody>
      </p:sp>
    </p:spTree>
    <p:extLst>
      <p:ext uri="{BB962C8B-B14F-4D97-AF65-F5344CB8AC3E}">
        <p14:creationId xmlns:p14="http://schemas.microsoft.com/office/powerpoint/2010/main" val="3656267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017012" y="3080182"/>
            <a:ext cx="3930375" cy="3458730"/>
          </a:xfrm>
          <a:prstGeom prst="rect">
            <a:avLst/>
          </a:prstGeom>
        </p:spPr>
      </p:pic>
      <p:sp>
        <p:nvSpPr>
          <p:cNvPr id="2" name="Title 1"/>
          <p:cNvSpPr>
            <a:spLocks noGrp="1"/>
          </p:cNvSpPr>
          <p:nvPr>
            <p:ph type="title"/>
          </p:nvPr>
        </p:nvSpPr>
        <p:spPr>
          <a:xfrm>
            <a:off x="838200" y="365126"/>
            <a:ext cx="10515600" cy="918730"/>
          </a:xfrm>
        </p:spPr>
        <p:txBody>
          <a:bodyPr>
            <a:normAutofit fontScale="90000"/>
          </a:bodyPr>
          <a:lstStyle/>
          <a:p>
            <a:pPr algn="ctr"/>
            <a:r>
              <a:rPr lang="en-US" sz="4000" b="1" dirty="0">
                <a:ln/>
                <a:solidFill>
                  <a:schemeClr val="accent2">
                    <a:lumMod val="75000"/>
                  </a:schemeClr>
                </a:solidFill>
              </a:rPr>
              <a:t>Lab 8</a:t>
            </a:r>
            <a:r>
              <a:rPr lang="en-US" sz="4000" b="1" dirty="0" smtClean="0">
                <a:ln/>
                <a:solidFill>
                  <a:schemeClr val="accent2">
                    <a:lumMod val="75000"/>
                  </a:schemeClr>
                </a:solidFill>
              </a:rPr>
              <a:t> </a:t>
            </a:r>
            <a:r>
              <a:rPr lang="en-US" sz="4000" b="1" dirty="0">
                <a:ln/>
                <a:solidFill>
                  <a:schemeClr val="accent2">
                    <a:lumMod val="75000"/>
                  </a:schemeClr>
                </a:solidFill>
              </a:rPr>
              <a:t>– BASIC Stamp Binary Counter </a:t>
            </a:r>
            <a:br>
              <a:rPr lang="en-US" sz="4000" b="1" dirty="0">
                <a:ln/>
                <a:solidFill>
                  <a:schemeClr val="accent2">
                    <a:lumMod val="75000"/>
                  </a:schemeClr>
                </a:solidFill>
              </a:rPr>
            </a:br>
            <a:r>
              <a:rPr lang="en-US" sz="4000" b="1" dirty="0">
                <a:ln/>
                <a:solidFill>
                  <a:schemeClr val="accent2">
                    <a:lumMod val="75000"/>
                  </a:schemeClr>
                </a:solidFill>
              </a:rPr>
              <a:t>(software)</a:t>
            </a:r>
            <a:endParaRPr lang="en-US" sz="4000" b="1" dirty="0">
              <a:solidFill>
                <a:srgbClr val="EE54D8"/>
              </a:solidFill>
            </a:endParaRPr>
          </a:p>
        </p:txBody>
      </p:sp>
      <p:sp>
        <p:nvSpPr>
          <p:cNvPr id="3" name="Content Placeholder 2"/>
          <p:cNvSpPr>
            <a:spLocks noGrp="1"/>
          </p:cNvSpPr>
          <p:nvPr>
            <p:ph idx="1"/>
          </p:nvPr>
        </p:nvSpPr>
        <p:spPr>
          <a:xfrm>
            <a:off x="1093574" y="1440984"/>
            <a:ext cx="10515600" cy="4754563"/>
          </a:xfrm>
        </p:spPr>
        <p:txBody>
          <a:bodyPr/>
          <a:lstStyle/>
          <a:p>
            <a:pPr marL="0" indent="0">
              <a:buNone/>
            </a:pPr>
            <a:endParaRPr lang="en-US" dirty="0"/>
          </a:p>
          <a:p>
            <a:pPr marL="0" indent="0">
              <a:buNone/>
            </a:pPr>
            <a:endParaRPr lang="en-US" dirty="0"/>
          </a:p>
        </p:txBody>
      </p:sp>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112-50C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70</a:t>
            </a:fld>
            <a:endParaRPr lang="en-US"/>
          </a:p>
        </p:txBody>
      </p:sp>
      <p:sp>
        <p:nvSpPr>
          <p:cNvPr id="9" name="Rectangle 8"/>
          <p:cNvSpPr/>
          <p:nvPr/>
        </p:nvSpPr>
        <p:spPr>
          <a:xfrm>
            <a:off x="699943" y="1448335"/>
            <a:ext cx="10354373" cy="1815882"/>
          </a:xfrm>
          <a:prstGeom prst="rect">
            <a:avLst/>
          </a:prstGeom>
        </p:spPr>
        <p:txBody>
          <a:bodyPr wrap="none">
            <a:spAutoFit/>
          </a:bodyPr>
          <a:lstStyle/>
          <a:p>
            <a:pPr algn="ctr"/>
            <a:r>
              <a:rPr lang="en-US" sz="2800" b="1" dirty="0" smtClean="0">
                <a:solidFill>
                  <a:schemeClr val="accent2">
                    <a:lumMod val="75000"/>
                  </a:schemeClr>
                </a:solidFill>
              </a:rPr>
              <a:t>Procedures</a:t>
            </a:r>
          </a:p>
          <a:p>
            <a:pPr marL="285750" indent="-285750">
              <a:buFontTx/>
              <a:buChar char="-"/>
            </a:pPr>
            <a:r>
              <a:rPr lang="en-US" sz="2800" dirty="0" smtClean="0">
                <a:solidFill>
                  <a:schemeClr val="accent2">
                    <a:lumMod val="75000"/>
                  </a:schemeClr>
                </a:solidFill>
              </a:rPr>
              <a:t>Build </a:t>
            </a:r>
            <a:r>
              <a:rPr lang="en-US" sz="2800" dirty="0">
                <a:solidFill>
                  <a:schemeClr val="accent2">
                    <a:lumMod val="75000"/>
                  </a:schemeClr>
                </a:solidFill>
              </a:rPr>
              <a:t>and program a circuit that counts a 4-bit </a:t>
            </a:r>
            <a:r>
              <a:rPr lang="en-US" sz="2800" dirty="0" smtClean="0">
                <a:solidFill>
                  <a:schemeClr val="accent2">
                    <a:lumMod val="75000"/>
                  </a:schemeClr>
                </a:solidFill>
              </a:rPr>
              <a:t>binary</a:t>
            </a:r>
          </a:p>
          <a:p>
            <a:pPr marL="285750" indent="-285750">
              <a:buFontTx/>
              <a:buChar char="-"/>
            </a:pPr>
            <a:endParaRPr lang="en-US" sz="2800" dirty="0">
              <a:solidFill>
                <a:schemeClr val="accent2">
                  <a:lumMod val="75000"/>
                </a:schemeClr>
              </a:solidFill>
            </a:endParaRPr>
          </a:p>
          <a:p>
            <a:pPr marL="285750" indent="-285750">
              <a:buFontTx/>
              <a:buChar char="-"/>
            </a:pPr>
            <a:r>
              <a:rPr lang="en-US" sz="2800" dirty="0" smtClean="0">
                <a:solidFill>
                  <a:schemeClr val="accent2">
                    <a:lumMod val="75000"/>
                  </a:schemeClr>
                </a:solidFill>
              </a:rPr>
              <a:t>The </a:t>
            </a:r>
            <a:r>
              <a:rPr lang="en-US" sz="2800" dirty="0">
                <a:solidFill>
                  <a:schemeClr val="accent2">
                    <a:lumMod val="75000"/>
                  </a:schemeClr>
                </a:solidFill>
              </a:rPr>
              <a:t>program should count from 0000 to 1111 in binary using 4 LEDs</a:t>
            </a:r>
          </a:p>
        </p:txBody>
      </p:sp>
    </p:spTree>
    <p:extLst>
      <p:ext uri="{BB962C8B-B14F-4D97-AF65-F5344CB8AC3E}">
        <p14:creationId xmlns:p14="http://schemas.microsoft.com/office/powerpoint/2010/main" val="4179031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fontScale="90000"/>
          </a:bodyPr>
          <a:lstStyle/>
          <a:p>
            <a:pPr algn="ctr"/>
            <a:r>
              <a:rPr lang="en-US" sz="4000" b="1" dirty="0">
                <a:ln/>
                <a:solidFill>
                  <a:schemeClr val="accent2">
                    <a:lumMod val="75000"/>
                  </a:schemeClr>
                </a:solidFill>
              </a:rPr>
              <a:t>Lab 8</a:t>
            </a:r>
            <a:r>
              <a:rPr lang="en-US" sz="4000" b="1" dirty="0" smtClean="0">
                <a:ln/>
                <a:solidFill>
                  <a:schemeClr val="accent2">
                    <a:lumMod val="75000"/>
                  </a:schemeClr>
                </a:solidFill>
              </a:rPr>
              <a:t> </a:t>
            </a:r>
            <a:r>
              <a:rPr lang="en-US" sz="4000" b="1" dirty="0">
                <a:ln/>
                <a:solidFill>
                  <a:schemeClr val="accent2">
                    <a:lumMod val="75000"/>
                  </a:schemeClr>
                </a:solidFill>
              </a:rPr>
              <a:t>– BASIC Stamp Binary Counter </a:t>
            </a:r>
            <a:br>
              <a:rPr lang="en-US" sz="4000" b="1" dirty="0">
                <a:ln/>
                <a:solidFill>
                  <a:schemeClr val="accent2">
                    <a:lumMod val="75000"/>
                  </a:schemeClr>
                </a:solidFill>
              </a:rPr>
            </a:br>
            <a:r>
              <a:rPr lang="en-US" sz="4000" b="1" dirty="0">
                <a:ln/>
                <a:solidFill>
                  <a:schemeClr val="accent2">
                    <a:lumMod val="75000"/>
                  </a:schemeClr>
                </a:solidFill>
              </a:rPr>
              <a:t>(software)</a:t>
            </a:r>
            <a:endParaRPr lang="en-US" sz="4000" b="1" dirty="0">
              <a:solidFill>
                <a:srgbClr val="EE54D8"/>
              </a:solidFill>
            </a:endParaRPr>
          </a:p>
        </p:txBody>
      </p:sp>
      <p:sp>
        <p:nvSpPr>
          <p:cNvPr id="3" name="Content Placeholder 2"/>
          <p:cNvSpPr>
            <a:spLocks noGrp="1"/>
          </p:cNvSpPr>
          <p:nvPr>
            <p:ph idx="1"/>
          </p:nvPr>
        </p:nvSpPr>
        <p:spPr>
          <a:xfrm>
            <a:off x="838200" y="1283856"/>
            <a:ext cx="10515600" cy="4754563"/>
          </a:xfrm>
        </p:spPr>
        <p:txBody>
          <a:bodyPr>
            <a:normAutofit/>
          </a:bodyPr>
          <a:lstStyle/>
          <a:p>
            <a:pPr marL="0" indent="0" algn="ctr">
              <a:buNone/>
            </a:pPr>
            <a:r>
              <a:rPr lang="en-US" dirty="0" smtClean="0">
                <a:solidFill>
                  <a:schemeClr val="accent2">
                    <a:lumMod val="75000"/>
                  </a:schemeClr>
                </a:solidFill>
              </a:rPr>
              <a:t>Pictures</a:t>
            </a:r>
          </a:p>
          <a:p>
            <a:pPr marL="0" indent="0" algn="ctr">
              <a:buNone/>
            </a:pPr>
            <a:endParaRPr lang="en-US" dirty="0">
              <a:solidFill>
                <a:schemeClr val="accent2">
                  <a:lumMod val="75000"/>
                </a:schemeClr>
              </a:solidFill>
            </a:endParaRPr>
          </a:p>
        </p:txBody>
      </p:sp>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112-50C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71</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1012" y="1717407"/>
            <a:ext cx="5973303" cy="4479977"/>
          </a:xfrm>
          <a:prstGeom prst="rect">
            <a:avLst/>
          </a:prstGeom>
        </p:spPr>
      </p:pic>
    </p:spTree>
    <p:extLst>
      <p:ext uri="{BB962C8B-B14F-4D97-AF65-F5344CB8AC3E}">
        <p14:creationId xmlns:p14="http://schemas.microsoft.com/office/powerpoint/2010/main" val="118037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fontScale="90000"/>
          </a:bodyPr>
          <a:lstStyle/>
          <a:p>
            <a:pPr algn="ctr"/>
            <a:r>
              <a:rPr lang="en-US" sz="4000" b="1" dirty="0">
                <a:ln/>
                <a:solidFill>
                  <a:schemeClr val="accent2">
                    <a:lumMod val="75000"/>
                  </a:schemeClr>
                </a:solidFill>
              </a:rPr>
              <a:t>Lab 8</a:t>
            </a:r>
            <a:r>
              <a:rPr lang="en-US" sz="4000" b="1" dirty="0" smtClean="0">
                <a:ln/>
                <a:solidFill>
                  <a:schemeClr val="accent2">
                    <a:lumMod val="75000"/>
                  </a:schemeClr>
                </a:solidFill>
              </a:rPr>
              <a:t> </a:t>
            </a:r>
            <a:r>
              <a:rPr lang="en-US" sz="4000" b="1" dirty="0">
                <a:ln/>
                <a:solidFill>
                  <a:schemeClr val="accent2">
                    <a:lumMod val="75000"/>
                  </a:schemeClr>
                </a:solidFill>
              </a:rPr>
              <a:t>– BASIC Stamp Binary Counter </a:t>
            </a:r>
            <a:br>
              <a:rPr lang="en-US" sz="4000" b="1" dirty="0">
                <a:ln/>
                <a:solidFill>
                  <a:schemeClr val="accent2">
                    <a:lumMod val="75000"/>
                  </a:schemeClr>
                </a:solidFill>
              </a:rPr>
            </a:br>
            <a:r>
              <a:rPr lang="en-US" sz="4000" b="1" dirty="0">
                <a:ln/>
                <a:solidFill>
                  <a:schemeClr val="accent2">
                    <a:lumMod val="75000"/>
                  </a:schemeClr>
                </a:solidFill>
              </a:rPr>
              <a:t>(software)</a:t>
            </a:r>
            <a:endParaRPr lang="en-US" sz="4000" b="1" dirty="0">
              <a:solidFill>
                <a:srgbClr val="EE54D8"/>
              </a:solidFill>
            </a:endParaRPr>
          </a:p>
        </p:txBody>
      </p:sp>
      <p:sp>
        <p:nvSpPr>
          <p:cNvPr id="3" name="Content Placeholder 2"/>
          <p:cNvSpPr>
            <a:spLocks noGrp="1"/>
          </p:cNvSpPr>
          <p:nvPr>
            <p:ph idx="1"/>
          </p:nvPr>
        </p:nvSpPr>
        <p:spPr>
          <a:xfrm>
            <a:off x="838200" y="1283856"/>
            <a:ext cx="10515600" cy="4754563"/>
          </a:xfrm>
        </p:spPr>
        <p:txBody>
          <a:bodyPr>
            <a:normAutofit/>
          </a:bodyPr>
          <a:lstStyle/>
          <a:p>
            <a:pPr marL="0" indent="0" algn="ctr">
              <a:buNone/>
            </a:pPr>
            <a:r>
              <a:rPr lang="en-US" dirty="0" smtClean="0">
                <a:solidFill>
                  <a:schemeClr val="accent2">
                    <a:lumMod val="75000"/>
                  </a:schemeClr>
                </a:solidFill>
              </a:rPr>
              <a:t>Video</a:t>
            </a:r>
          </a:p>
          <a:p>
            <a:pPr marL="0" indent="0" algn="ctr">
              <a:buNone/>
            </a:pPr>
            <a:endParaRPr lang="en-US" dirty="0">
              <a:solidFill>
                <a:schemeClr val="accent2">
                  <a:lumMod val="75000"/>
                </a:schemeClr>
              </a:solidFill>
            </a:endParaRPr>
          </a:p>
        </p:txBody>
      </p:sp>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112-50C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72</a:t>
            </a:fld>
            <a:endParaRPr lang="en-US"/>
          </a:p>
        </p:txBody>
      </p:sp>
      <p:pic>
        <p:nvPicPr>
          <p:cNvPr id="7" name="IMG_537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02099" y="1719313"/>
            <a:ext cx="8261101" cy="4646869"/>
          </a:xfrm>
          <a:prstGeom prst="rect">
            <a:avLst/>
          </a:prstGeom>
        </p:spPr>
      </p:pic>
    </p:spTree>
    <p:extLst>
      <p:ext uri="{BB962C8B-B14F-4D97-AF65-F5344CB8AC3E}">
        <p14:creationId xmlns:p14="http://schemas.microsoft.com/office/powerpoint/2010/main" val="312611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fontScale="90000"/>
          </a:bodyPr>
          <a:lstStyle/>
          <a:p>
            <a:pPr algn="ctr"/>
            <a:r>
              <a:rPr lang="en-US" sz="4000" b="1" dirty="0">
                <a:ln/>
                <a:solidFill>
                  <a:schemeClr val="accent2">
                    <a:lumMod val="75000"/>
                  </a:schemeClr>
                </a:solidFill>
              </a:rPr>
              <a:t>Lab 8</a:t>
            </a:r>
            <a:r>
              <a:rPr lang="en-US" sz="4000" b="1" dirty="0" smtClean="0">
                <a:ln/>
                <a:solidFill>
                  <a:schemeClr val="accent2">
                    <a:lumMod val="75000"/>
                  </a:schemeClr>
                </a:solidFill>
              </a:rPr>
              <a:t> </a:t>
            </a:r>
            <a:r>
              <a:rPr lang="en-US" sz="4000" b="1" dirty="0">
                <a:ln/>
                <a:solidFill>
                  <a:schemeClr val="accent2">
                    <a:lumMod val="75000"/>
                  </a:schemeClr>
                </a:solidFill>
              </a:rPr>
              <a:t>– BASIC Stamp Binary Counter </a:t>
            </a:r>
            <a:br>
              <a:rPr lang="en-US" sz="4000" b="1" dirty="0">
                <a:ln/>
                <a:solidFill>
                  <a:schemeClr val="accent2">
                    <a:lumMod val="75000"/>
                  </a:schemeClr>
                </a:solidFill>
              </a:rPr>
            </a:br>
            <a:r>
              <a:rPr lang="en-US" sz="4000" b="1" dirty="0">
                <a:ln/>
                <a:solidFill>
                  <a:schemeClr val="accent2">
                    <a:lumMod val="75000"/>
                  </a:schemeClr>
                </a:solidFill>
              </a:rPr>
              <a:t>(software)</a:t>
            </a:r>
            <a:br>
              <a:rPr lang="en-US" sz="4000" b="1" dirty="0">
                <a:ln/>
                <a:solidFill>
                  <a:schemeClr val="accent2">
                    <a:lumMod val="75000"/>
                  </a:schemeClr>
                </a:solidFill>
              </a:rPr>
            </a:br>
            <a:r>
              <a:rPr lang="en-US" sz="4000" b="1" dirty="0">
                <a:ln/>
                <a:solidFill>
                  <a:schemeClr val="accent2">
                    <a:lumMod val="75000"/>
                  </a:schemeClr>
                </a:solidFill>
              </a:rPr>
              <a:t>(Code)</a:t>
            </a:r>
            <a:endParaRPr lang="en-US" sz="4000" b="1" dirty="0">
              <a:solidFill>
                <a:srgbClr val="EE54D8"/>
              </a:solidFill>
            </a:endParaRPr>
          </a:p>
        </p:txBody>
      </p:sp>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112-50C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73</a:t>
            </a:fld>
            <a:endParaRPr lang="en-US"/>
          </a:p>
        </p:txBody>
      </p:sp>
      <p:pic>
        <p:nvPicPr>
          <p:cNvPr id="6" name="Picture 5"/>
          <p:cNvPicPr>
            <a:picLocks noChangeAspect="1"/>
          </p:cNvPicPr>
          <p:nvPr/>
        </p:nvPicPr>
        <p:blipFill>
          <a:blip r:embed="rId2"/>
          <a:stretch>
            <a:fillRect/>
          </a:stretch>
        </p:blipFill>
        <p:spPr>
          <a:xfrm>
            <a:off x="2790461" y="2061210"/>
            <a:ext cx="6611077" cy="3514110"/>
          </a:xfrm>
          <a:prstGeom prst="rect">
            <a:avLst/>
          </a:prstGeom>
        </p:spPr>
      </p:pic>
    </p:spTree>
    <p:extLst>
      <p:ext uri="{BB962C8B-B14F-4D97-AF65-F5344CB8AC3E}">
        <p14:creationId xmlns:p14="http://schemas.microsoft.com/office/powerpoint/2010/main" val="848356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ln/>
                <a:solidFill>
                  <a:schemeClr val="accent2">
                    <a:lumMod val="75000"/>
                  </a:schemeClr>
                </a:solidFill>
              </a:rPr>
              <a:t>Lab 8</a:t>
            </a:r>
            <a:r>
              <a:rPr lang="en-US" b="1" dirty="0" smtClean="0">
                <a:ln/>
                <a:solidFill>
                  <a:schemeClr val="accent2">
                    <a:lumMod val="75000"/>
                  </a:schemeClr>
                </a:solidFill>
              </a:rPr>
              <a:t> </a:t>
            </a:r>
            <a:r>
              <a:rPr lang="en-US" b="1" dirty="0">
                <a:ln/>
                <a:solidFill>
                  <a:schemeClr val="accent2">
                    <a:lumMod val="75000"/>
                  </a:schemeClr>
                </a:solidFill>
              </a:rPr>
              <a:t>– BASIC Stamp Binary Counter </a:t>
            </a:r>
            <a:br>
              <a:rPr lang="en-US" b="1" dirty="0">
                <a:ln/>
                <a:solidFill>
                  <a:schemeClr val="accent2">
                    <a:lumMod val="75000"/>
                  </a:schemeClr>
                </a:solidFill>
              </a:rPr>
            </a:br>
            <a:r>
              <a:rPr lang="en-US" b="1" dirty="0">
                <a:ln/>
                <a:solidFill>
                  <a:schemeClr val="accent2">
                    <a:lumMod val="75000"/>
                  </a:schemeClr>
                </a:solidFill>
              </a:rPr>
              <a:t>(software</a:t>
            </a:r>
            <a:r>
              <a:rPr lang="en-US" b="1" dirty="0" smtClean="0">
                <a:ln/>
                <a:solidFill>
                  <a:schemeClr val="accent2">
                    <a:lumMod val="75000"/>
                  </a:schemeClr>
                </a:solidFill>
              </a:rPr>
              <a:t>)</a:t>
            </a:r>
            <a:br>
              <a:rPr lang="en-US" b="1" dirty="0" smtClean="0">
                <a:ln/>
                <a:solidFill>
                  <a:schemeClr val="accent2">
                    <a:lumMod val="75000"/>
                  </a:schemeClr>
                </a:solidFill>
              </a:rPr>
            </a:br>
            <a:r>
              <a:rPr lang="en-US" b="1" dirty="0" smtClean="0">
                <a:ln/>
                <a:solidFill>
                  <a:schemeClr val="accent2">
                    <a:lumMod val="75000"/>
                  </a:schemeClr>
                </a:solidFill>
              </a:rPr>
              <a:t>(Observation)</a:t>
            </a:r>
            <a:endParaRPr lang="en-US" b="1" dirty="0">
              <a:solidFill>
                <a:schemeClr val="accent2">
                  <a:lumMod val="75000"/>
                </a:schemeClr>
              </a:solidFill>
            </a:endParaRPr>
          </a:p>
        </p:txBody>
      </p:sp>
      <p:sp>
        <p:nvSpPr>
          <p:cNvPr id="3" name="Footer Placeholder 2"/>
          <p:cNvSpPr>
            <a:spLocks noGrp="1"/>
          </p:cNvSpPr>
          <p:nvPr>
            <p:ph type="ftr" sz="quarter" idx="11"/>
          </p:nvPr>
        </p:nvSpPr>
        <p:spPr/>
        <p:txBody>
          <a:bodyPr/>
          <a:lstStyle/>
          <a:p>
            <a:r>
              <a:rPr lang="en-US" smtClean="0"/>
              <a:t>EECT 101 Lab Notebook</a:t>
            </a:r>
            <a:endParaRPr lang="en-US"/>
          </a:p>
        </p:txBody>
      </p:sp>
      <p:sp>
        <p:nvSpPr>
          <p:cNvPr id="4" name="Slide Number Placeholder 3"/>
          <p:cNvSpPr>
            <a:spLocks noGrp="1"/>
          </p:cNvSpPr>
          <p:nvPr>
            <p:ph type="sldNum" sz="quarter" idx="12"/>
          </p:nvPr>
        </p:nvSpPr>
        <p:spPr/>
        <p:txBody>
          <a:bodyPr/>
          <a:lstStyle/>
          <a:p>
            <a:fld id="{B205E3D1-8C80-40C9-AABD-810F903285A1}" type="slidenum">
              <a:rPr lang="en-US" smtClean="0"/>
              <a:t>74</a:t>
            </a:fld>
            <a:endParaRPr lang="en-US"/>
          </a:p>
        </p:txBody>
      </p:sp>
      <p:sp>
        <p:nvSpPr>
          <p:cNvPr id="5" name="TextBox 4"/>
          <p:cNvSpPr txBox="1"/>
          <p:nvPr/>
        </p:nvSpPr>
        <p:spPr>
          <a:xfrm>
            <a:off x="2400085" y="2025446"/>
            <a:ext cx="8350294" cy="3539430"/>
          </a:xfrm>
          <a:prstGeom prst="rect">
            <a:avLst/>
          </a:prstGeom>
          <a:noFill/>
        </p:spPr>
        <p:txBody>
          <a:bodyPr wrap="square" rtlCol="0">
            <a:spAutoFit/>
          </a:bodyPr>
          <a:lstStyle/>
          <a:p>
            <a:endParaRPr lang="en-US" sz="3200" dirty="0" smtClean="0">
              <a:solidFill>
                <a:schemeClr val="accent2">
                  <a:lumMod val="75000"/>
                </a:schemeClr>
              </a:solidFill>
            </a:endParaRPr>
          </a:p>
          <a:p>
            <a:pPr marL="285750" indent="-285750">
              <a:buFontTx/>
              <a:buChar char="-"/>
            </a:pPr>
            <a:r>
              <a:rPr lang="en-US" sz="3200" dirty="0" smtClean="0">
                <a:solidFill>
                  <a:schemeClr val="accent2">
                    <a:lumMod val="75000"/>
                  </a:schemeClr>
                </a:solidFill>
              </a:rPr>
              <a:t>Understanding basic stamp language is far from easy, however it is not difficult to understand. You tell it exactly what you want it to do, and if you mind your P’s and Q’s, it will do as you asked.</a:t>
            </a:r>
          </a:p>
          <a:p>
            <a:endParaRPr lang="en-US" sz="3200" dirty="0" smtClean="0">
              <a:solidFill>
                <a:schemeClr val="accent1">
                  <a:lumMod val="75000"/>
                </a:schemeClr>
              </a:solidFill>
            </a:endParaRPr>
          </a:p>
        </p:txBody>
      </p:sp>
    </p:spTree>
    <p:extLst>
      <p:ext uri="{BB962C8B-B14F-4D97-AF65-F5344CB8AC3E}">
        <p14:creationId xmlns:p14="http://schemas.microsoft.com/office/powerpoint/2010/main" val="13773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97976"/>
            <a:ext cx="10515600" cy="1355520"/>
          </a:xfrm>
        </p:spPr>
        <p:txBody>
          <a:bodyPr>
            <a:normAutofit fontScale="90000"/>
          </a:bodyPr>
          <a:lstStyle/>
          <a:p>
            <a:pPr algn="ctr"/>
            <a:r>
              <a:rPr lang="en-US" sz="3200" b="1" dirty="0">
                <a:ln/>
                <a:solidFill>
                  <a:schemeClr val="accent2">
                    <a:lumMod val="75000"/>
                  </a:schemeClr>
                </a:solidFill>
              </a:rPr>
              <a:t>Lab 8</a:t>
            </a:r>
            <a:r>
              <a:rPr lang="en-US" sz="3200" b="1" dirty="0" smtClean="0">
                <a:ln/>
                <a:solidFill>
                  <a:schemeClr val="accent2">
                    <a:lumMod val="75000"/>
                  </a:schemeClr>
                </a:solidFill>
              </a:rPr>
              <a:t> </a:t>
            </a:r>
            <a:r>
              <a:rPr lang="en-US" sz="3200" b="1" dirty="0">
                <a:ln/>
                <a:solidFill>
                  <a:schemeClr val="accent2">
                    <a:lumMod val="75000"/>
                  </a:schemeClr>
                </a:solidFill>
              </a:rPr>
              <a:t>– BASIC Stamp Binary Counter </a:t>
            </a:r>
            <a:br>
              <a:rPr lang="en-US" sz="3200" b="1" dirty="0">
                <a:ln/>
                <a:solidFill>
                  <a:schemeClr val="accent2">
                    <a:lumMod val="75000"/>
                  </a:schemeClr>
                </a:solidFill>
              </a:rPr>
            </a:br>
            <a:r>
              <a:rPr lang="en-US" sz="3200" b="1" dirty="0">
                <a:ln/>
                <a:solidFill>
                  <a:schemeClr val="accent2">
                    <a:lumMod val="75000"/>
                  </a:schemeClr>
                </a:solidFill>
              </a:rPr>
              <a:t>(software</a:t>
            </a:r>
            <a:r>
              <a:rPr lang="en-US" sz="3200" b="1" dirty="0" smtClean="0">
                <a:ln/>
                <a:solidFill>
                  <a:schemeClr val="accent2">
                    <a:lumMod val="75000"/>
                  </a:schemeClr>
                </a:solidFill>
              </a:rPr>
              <a:t>)</a:t>
            </a:r>
            <a:br>
              <a:rPr lang="en-US" sz="3200" b="1" dirty="0" smtClean="0">
                <a:ln/>
                <a:solidFill>
                  <a:schemeClr val="accent2">
                    <a:lumMod val="75000"/>
                  </a:schemeClr>
                </a:solidFill>
              </a:rPr>
            </a:br>
            <a:r>
              <a:rPr lang="en-US" sz="3200" b="1" dirty="0" smtClean="0">
                <a:ln/>
                <a:solidFill>
                  <a:schemeClr val="accent2">
                    <a:lumMod val="75000"/>
                  </a:schemeClr>
                </a:solidFill>
              </a:rPr>
              <a:t>(Conclusion)</a:t>
            </a:r>
            <a:endParaRPr lang="en-US" sz="4000" b="1" dirty="0">
              <a:solidFill>
                <a:srgbClr val="EE54D8"/>
              </a:solidFill>
            </a:endParaRPr>
          </a:p>
        </p:txBody>
      </p:sp>
      <p:sp>
        <p:nvSpPr>
          <p:cNvPr id="3" name="Content Placeholder 2"/>
          <p:cNvSpPr>
            <a:spLocks noGrp="1"/>
          </p:cNvSpPr>
          <p:nvPr>
            <p:ph idx="1"/>
          </p:nvPr>
        </p:nvSpPr>
        <p:spPr>
          <a:xfrm>
            <a:off x="838199" y="1738166"/>
            <a:ext cx="10515600" cy="4800745"/>
          </a:xfrm>
        </p:spPr>
        <p:txBody>
          <a:bodyPr>
            <a:normAutofit/>
          </a:bodyPr>
          <a:lstStyle/>
          <a:p>
            <a:pPr marL="457200" lvl="1" indent="0">
              <a:buNone/>
            </a:pPr>
            <a:r>
              <a:rPr lang="en-US" sz="2800" dirty="0" smtClean="0">
                <a:solidFill>
                  <a:schemeClr val="accent2">
                    <a:lumMod val="75000"/>
                  </a:schemeClr>
                </a:solidFill>
              </a:rPr>
              <a:t>- The binary counter was easily set up.</a:t>
            </a:r>
          </a:p>
          <a:p>
            <a:pPr marL="457200" lvl="1" indent="0">
              <a:buNone/>
            </a:pPr>
            <a:endParaRPr lang="en-US" sz="2800" dirty="0" smtClean="0">
              <a:solidFill>
                <a:schemeClr val="accent2">
                  <a:lumMod val="75000"/>
                </a:schemeClr>
              </a:solidFill>
            </a:endParaRPr>
          </a:p>
          <a:p>
            <a:pPr lvl="1">
              <a:buFontTx/>
              <a:buChar char="-"/>
            </a:pPr>
            <a:r>
              <a:rPr lang="en-US" sz="2800" dirty="0" smtClean="0">
                <a:solidFill>
                  <a:schemeClr val="accent2">
                    <a:lumMod val="75000"/>
                  </a:schemeClr>
                </a:solidFill>
              </a:rPr>
              <a:t>There were no issues with the coding process.</a:t>
            </a:r>
          </a:p>
          <a:p>
            <a:pPr lvl="1">
              <a:buFontTx/>
              <a:buChar char="-"/>
            </a:pPr>
            <a:endParaRPr lang="en-US" sz="2800" dirty="0">
              <a:solidFill>
                <a:schemeClr val="accent2">
                  <a:lumMod val="75000"/>
                </a:schemeClr>
              </a:solidFill>
            </a:endParaRPr>
          </a:p>
          <a:p>
            <a:pPr lvl="1">
              <a:buFontTx/>
              <a:buChar char="-"/>
            </a:pPr>
            <a:r>
              <a:rPr lang="en-US" sz="2800" dirty="0" smtClean="0">
                <a:solidFill>
                  <a:schemeClr val="accent2">
                    <a:lumMod val="75000"/>
                  </a:schemeClr>
                </a:solidFill>
              </a:rPr>
              <a:t>I really enjoy working in basic stamp. I am far from mastering it, but I believe the program and I have found a mutual understanding.</a:t>
            </a:r>
          </a:p>
          <a:p>
            <a:pPr marL="457200" lvl="1" indent="0">
              <a:buNone/>
            </a:pPr>
            <a:endParaRPr lang="en-US" sz="2800" dirty="0" smtClean="0">
              <a:solidFill>
                <a:schemeClr val="accent1">
                  <a:lumMod val="75000"/>
                </a:schemeClr>
              </a:solidFill>
            </a:endParaRPr>
          </a:p>
          <a:p>
            <a:pPr marL="457200" lvl="1" indent="0">
              <a:buNone/>
            </a:pPr>
            <a:endParaRPr lang="en-US" sz="2800" dirty="0" smtClean="0">
              <a:solidFill>
                <a:schemeClr val="accent1">
                  <a:lumMod val="75000"/>
                </a:schemeClr>
              </a:solidFill>
            </a:endParaRPr>
          </a:p>
        </p:txBody>
      </p:sp>
      <p:sp>
        <p:nvSpPr>
          <p:cNvPr id="4" name="Footer Placeholder 3"/>
          <p:cNvSpPr>
            <a:spLocks noGrp="1"/>
          </p:cNvSpPr>
          <p:nvPr>
            <p:ph type="ftr" sz="quarter" idx="11"/>
          </p:nvPr>
        </p:nvSpPr>
        <p:spPr>
          <a:xfrm>
            <a:off x="838199" y="6356349"/>
            <a:ext cx="2009775" cy="365125"/>
          </a:xfrm>
        </p:spPr>
        <p:txBody>
          <a:bodyPr/>
          <a:lstStyle/>
          <a:p>
            <a:pPr algn="l"/>
            <a:r>
              <a:rPr lang="en-US" dirty="0"/>
              <a:t>EECT </a:t>
            </a:r>
            <a:r>
              <a:rPr lang="en-US" dirty="0" smtClean="0"/>
              <a:t>112-50C </a:t>
            </a:r>
            <a:r>
              <a:rPr lang="en-US" dirty="0"/>
              <a:t>Lab Notebook</a:t>
            </a:r>
          </a:p>
        </p:txBody>
      </p:sp>
      <p:sp>
        <p:nvSpPr>
          <p:cNvPr id="5" name="Slide Number Placeholder 4"/>
          <p:cNvSpPr>
            <a:spLocks noGrp="1"/>
          </p:cNvSpPr>
          <p:nvPr>
            <p:ph type="sldNum" sz="quarter" idx="12"/>
          </p:nvPr>
        </p:nvSpPr>
        <p:spPr/>
        <p:txBody>
          <a:bodyPr/>
          <a:lstStyle/>
          <a:p>
            <a:fld id="{B205E3D1-8C80-40C9-AABD-810F903285A1}" type="slidenum">
              <a:rPr lang="en-US" smtClean="0"/>
              <a:t>75</a:t>
            </a:fld>
            <a:endParaRPr lang="en-US"/>
          </a:p>
        </p:txBody>
      </p:sp>
    </p:spTree>
    <p:extLst>
      <p:ext uri="{BB962C8B-B14F-4D97-AF65-F5344CB8AC3E}">
        <p14:creationId xmlns:p14="http://schemas.microsoft.com/office/powerpoint/2010/main" val="4215518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7030A0"/>
                </a:solidFill>
              </a:rPr>
              <a:t>Lab 1 – AND, OR</a:t>
            </a:r>
            <a:br>
              <a:rPr lang="en-US" b="1" dirty="0" smtClean="0">
                <a:solidFill>
                  <a:srgbClr val="7030A0"/>
                </a:solidFill>
              </a:rPr>
            </a:br>
            <a:r>
              <a:rPr lang="en-US" b="1" dirty="0" smtClean="0">
                <a:solidFill>
                  <a:srgbClr val="7030A0"/>
                </a:solidFill>
              </a:rPr>
              <a:t>(Multisim)</a:t>
            </a:r>
            <a:endParaRPr lang="en-US" b="1" dirty="0">
              <a:solidFill>
                <a:srgbClr val="7030A0"/>
              </a:solidFill>
            </a:endParaRPr>
          </a:p>
        </p:txBody>
      </p:sp>
      <p:sp>
        <p:nvSpPr>
          <p:cNvPr id="3" name="Footer Placeholder 2"/>
          <p:cNvSpPr>
            <a:spLocks noGrp="1"/>
          </p:cNvSpPr>
          <p:nvPr>
            <p:ph type="ftr" sz="quarter" idx="11"/>
          </p:nvPr>
        </p:nvSpPr>
        <p:spPr/>
        <p:txBody>
          <a:bodyPr/>
          <a:lstStyle/>
          <a:p>
            <a:r>
              <a:rPr lang="en-US" smtClean="0"/>
              <a:t>EECT 101 Lab Notebook</a:t>
            </a:r>
            <a:endParaRPr lang="en-US"/>
          </a:p>
        </p:txBody>
      </p:sp>
      <p:sp>
        <p:nvSpPr>
          <p:cNvPr id="4" name="Slide Number Placeholder 3"/>
          <p:cNvSpPr>
            <a:spLocks noGrp="1"/>
          </p:cNvSpPr>
          <p:nvPr>
            <p:ph type="sldNum" sz="quarter" idx="12"/>
          </p:nvPr>
        </p:nvSpPr>
        <p:spPr/>
        <p:txBody>
          <a:bodyPr/>
          <a:lstStyle/>
          <a:p>
            <a:fld id="{B205E3D1-8C80-40C9-AABD-810F903285A1}" type="slidenum">
              <a:rPr lang="en-US" smtClean="0"/>
              <a:t>8</a:t>
            </a:fld>
            <a:endParaRPr lang="en-US"/>
          </a:p>
        </p:txBody>
      </p:sp>
      <p:pic>
        <p:nvPicPr>
          <p:cNvPr id="5" name="Picture 4"/>
          <p:cNvPicPr>
            <a:picLocks noChangeAspect="1"/>
          </p:cNvPicPr>
          <p:nvPr/>
        </p:nvPicPr>
        <p:blipFill>
          <a:blip r:embed="rId2"/>
          <a:stretch>
            <a:fillRect/>
          </a:stretch>
        </p:blipFill>
        <p:spPr>
          <a:xfrm>
            <a:off x="6441989" y="2194639"/>
            <a:ext cx="5261019" cy="3152790"/>
          </a:xfrm>
          <a:prstGeom prst="rect">
            <a:avLst/>
          </a:prstGeom>
        </p:spPr>
      </p:pic>
      <p:pic>
        <p:nvPicPr>
          <p:cNvPr id="6" name="Picture 5"/>
          <p:cNvPicPr>
            <a:picLocks noChangeAspect="1"/>
          </p:cNvPicPr>
          <p:nvPr/>
        </p:nvPicPr>
        <p:blipFill>
          <a:blip r:embed="rId3"/>
          <a:stretch>
            <a:fillRect/>
          </a:stretch>
        </p:blipFill>
        <p:spPr>
          <a:xfrm>
            <a:off x="486032" y="2199871"/>
            <a:ext cx="5321644" cy="3147558"/>
          </a:xfrm>
          <a:prstGeom prst="rect">
            <a:avLst/>
          </a:prstGeom>
        </p:spPr>
      </p:pic>
      <p:sp>
        <p:nvSpPr>
          <p:cNvPr id="9" name="TextBox 8"/>
          <p:cNvSpPr txBox="1"/>
          <p:nvPr/>
        </p:nvSpPr>
        <p:spPr>
          <a:xfrm>
            <a:off x="2911052" y="1825816"/>
            <a:ext cx="471604" cy="369332"/>
          </a:xfrm>
          <a:prstGeom prst="rect">
            <a:avLst/>
          </a:prstGeom>
          <a:noFill/>
        </p:spPr>
        <p:txBody>
          <a:bodyPr wrap="none" rtlCol="0">
            <a:spAutoFit/>
          </a:bodyPr>
          <a:lstStyle/>
          <a:p>
            <a:r>
              <a:rPr lang="en-US" b="1" dirty="0" smtClean="0"/>
              <a:t>0 1</a:t>
            </a:r>
            <a:endParaRPr lang="en-US" b="1" dirty="0"/>
          </a:p>
        </p:txBody>
      </p:sp>
      <p:sp>
        <p:nvSpPr>
          <p:cNvPr id="10" name="TextBox 9"/>
          <p:cNvSpPr txBox="1"/>
          <p:nvPr/>
        </p:nvSpPr>
        <p:spPr>
          <a:xfrm>
            <a:off x="8836696" y="1825307"/>
            <a:ext cx="471604" cy="369332"/>
          </a:xfrm>
          <a:prstGeom prst="rect">
            <a:avLst/>
          </a:prstGeom>
          <a:noFill/>
        </p:spPr>
        <p:txBody>
          <a:bodyPr wrap="none" rtlCol="0">
            <a:spAutoFit/>
          </a:bodyPr>
          <a:lstStyle/>
          <a:p>
            <a:r>
              <a:rPr lang="en-US" b="1" dirty="0" smtClean="0"/>
              <a:t>1 0</a:t>
            </a:r>
            <a:endParaRPr lang="en-US" b="1" dirty="0"/>
          </a:p>
        </p:txBody>
      </p:sp>
    </p:spTree>
    <p:extLst>
      <p:ext uri="{BB962C8B-B14F-4D97-AF65-F5344CB8AC3E}">
        <p14:creationId xmlns:p14="http://schemas.microsoft.com/office/powerpoint/2010/main" val="1866065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8730"/>
          </a:xfrm>
        </p:spPr>
        <p:txBody>
          <a:bodyPr>
            <a:normAutofit/>
          </a:bodyPr>
          <a:lstStyle/>
          <a:p>
            <a:pPr algn="ctr"/>
            <a:r>
              <a:rPr lang="en-US" sz="4000" b="1" dirty="0" smtClean="0">
                <a:solidFill>
                  <a:srgbClr val="7030A0"/>
                </a:solidFill>
              </a:rPr>
              <a:t>Lab 1 – AND, OR</a:t>
            </a:r>
            <a:endParaRPr lang="en-US" sz="4000" b="1" dirty="0">
              <a:solidFill>
                <a:srgbClr val="7030A0"/>
              </a:solidFill>
            </a:endParaRPr>
          </a:p>
        </p:txBody>
      </p:sp>
      <p:sp>
        <p:nvSpPr>
          <p:cNvPr id="3" name="Content Placeholder 2"/>
          <p:cNvSpPr>
            <a:spLocks noGrp="1"/>
          </p:cNvSpPr>
          <p:nvPr>
            <p:ph idx="1"/>
          </p:nvPr>
        </p:nvSpPr>
        <p:spPr>
          <a:xfrm>
            <a:off x="838200" y="1060721"/>
            <a:ext cx="10515600" cy="4754563"/>
          </a:xfrm>
        </p:spPr>
        <p:txBody>
          <a:bodyPr>
            <a:normAutofit/>
          </a:bodyPr>
          <a:lstStyle/>
          <a:p>
            <a:pPr marL="0" indent="0" algn="ctr">
              <a:buNone/>
            </a:pPr>
            <a:r>
              <a:rPr lang="en-US" dirty="0" smtClean="0">
                <a:solidFill>
                  <a:srgbClr val="7030A0"/>
                </a:solidFill>
              </a:rPr>
              <a:t>Pictures</a:t>
            </a:r>
          </a:p>
          <a:p>
            <a:pPr marL="0" indent="0" algn="ctr">
              <a:buNone/>
            </a:pPr>
            <a:r>
              <a:rPr lang="en-US" dirty="0">
                <a:solidFill>
                  <a:srgbClr val="7030A0"/>
                </a:solidFill>
              </a:rPr>
              <a:t>74LS08</a:t>
            </a:r>
          </a:p>
          <a:p>
            <a:pPr marL="0" indent="0">
              <a:buNone/>
            </a:pPr>
            <a:endParaRPr lang="en-US" dirty="0"/>
          </a:p>
        </p:txBody>
      </p:sp>
      <p:sp>
        <p:nvSpPr>
          <p:cNvPr id="4" name="Footer Placeholder 3"/>
          <p:cNvSpPr>
            <a:spLocks noGrp="1"/>
          </p:cNvSpPr>
          <p:nvPr>
            <p:ph type="ftr" sz="quarter" idx="11"/>
          </p:nvPr>
        </p:nvSpPr>
        <p:spPr>
          <a:xfrm>
            <a:off x="838200" y="6360026"/>
            <a:ext cx="2350168" cy="365125"/>
          </a:xfrm>
        </p:spPr>
        <p:txBody>
          <a:bodyPr/>
          <a:lstStyle/>
          <a:p>
            <a:pPr algn="l"/>
            <a:r>
              <a:rPr lang="en-US" dirty="0" smtClean="0"/>
              <a:t>EECT 112-50C Lab Notebook</a:t>
            </a:r>
            <a:endParaRPr lang="en-US" dirty="0"/>
          </a:p>
        </p:txBody>
      </p:sp>
      <p:sp>
        <p:nvSpPr>
          <p:cNvPr id="5" name="Slide Number Placeholder 4"/>
          <p:cNvSpPr>
            <a:spLocks noGrp="1"/>
          </p:cNvSpPr>
          <p:nvPr>
            <p:ph type="sldNum" sz="quarter" idx="12"/>
          </p:nvPr>
        </p:nvSpPr>
        <p:spPr/>
        <p:txBody>
          <a:bodyPr/>
          <a:lstStyle/>
          <a:p>
            <a:fld id="{B205E3D1-8C80-40C9-AABD-810F903285A1}" type="slidenum">
              <a:rPr lang="en-US" smtClean="0"/>
              <a:t>9</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2246175"/>
            <a:ext cx="4916128" cy="368709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421609" y="2145644"/>
            <a:ext cx="4869577" cy="3652183"/>
          </a:xfrm>
          <a:prstGeom prst="rect">
            <a:avLst/>
          </a:prstGeom>
        </p:spPr>
      </p:pic>
    </p:spTree>
    <p:extLst>
      <p:ext uri="{BB962C8B-B14F-4D97-AF65-F5344CB8AC3E}">
        <p14:creationId xmlns:p14="http://schemas.microsoft.com/office/powerpoint/2010/main" val="3741032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1329</TotalTime>
  <Words>2546</Words>
  <Application>Microsoft Office PowerPoint</Application>
  <PresentationFormat>Widescreen</PresentationFormat>
  <Paragraphs>461</Paragraphs>
  <Slides>75</Slides>
  <Notes>2</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75</vt:i4>
      </vt:variant>
    </vt:vector>
  </HeadingPairs>
  <TitlesOfParts>
    <vt:vector size="79" baseType="lpstr">
      <vt:lpstr>Arial</vt:lpstr>
      <vt:lpstr>Calibri</vt:lpstr>
      <vt:lpstr>Calibri Light</vt:lpstr>
      <vt:lpstr>Office Theme</vt:lpstr>
      <vt:lpstr>EECT 112-50C Lab Notebook</vt:lpstr>
      <vt:lpstr>Table of Contents</vt:lpstr>
      <vt:lpstr>Lab 1 – AND, OR </vt:lpstr>
      <vt:lpstr>Lab 1 – AND, OR </vt:lpstr>
      <vt:lpstr>Lab 1 – AND, OR</vt:lpstr>
      <vt:lpstr>Lab 1 – AND, OR (Excel)</vt:lpstr>
      <vt:lpstr>Lab 1 – AND, OR (Multisim)</vt:lpstr>
      <vt:lpstr>Lab 1 – AND, OR (Multisim)</vt:lpstr>
      <vt:lpstr>Lab 1 – AND, OR</vt:lpstr>
      <vt:lpstr>Lab 1 – AND, OR</vt:lpstr>
      <vt:lpstr>Lab 1 – AND, OR (Observation) </vt:lpstr>
      <vt:lpstr>Lab 1 – AND, OR (Conclusion)</vt:lpstr>
      <vt:lpstr>Lab 2 – NAND Alternative</vt:lpstr>
      <vt:lpstr>Lab 2 – NAND Alternative </vt:lpstr>
      <vt:lpstr>Lab 2 – NAND Alternative</vt:lpstr>
      <vt:lpstr>Lab 2 – NAND Alternative (Multisim)</vt:lpstr>
      <vt:lpstr>Lab 2 – NAND Alternative (Multisim)</vt:lpstr>
      <vt:lpstr>Lab 2 – NAND Alternative</vt:lpstr>
      <vt:lpstr>Lab 2 – NAND Alternative (Observation) </vt:lpstr>
      <vt:lpstr>Lab 2 – NAND Alternative (Conclusion)</vt:lpstr>
      <vt:lpstr>Lab 3 – NAND Equivalence</vt:lpstr>
      <vt:lpstr>Lab 3 – NAND Equivalence </vt:lpstr>
      <vt:lpstr>Lab 3 – NAND Equivalence</vt:lpstr>
      <vt:lpstr>Lab 3 – NAND Equivalence (Multisim)</vt:lpstr>
      <vt:lpstr>Lab 3 – NAND Equivalence (Pictures)</vt:lpstr>
      <vt:lpstr>Lab 3 – NAND Equivalence (Observations)</vt:lpstr>
      <vt:lpstr>Lab 3 – NAND Equivalence (Conclusion)</vt:lpstr>
      <vt:lpstr>Lab 4 – Car Alarm</vt:lpstr>
      <vt:lpstr>Lab 4 – Car Alarm</vt:lpstr>
      <vt:lpstr>Lab 4 – Car Alarm</vt:lpstr>
      <vt:lpstr>Lab 4 – Car Alarm (Multisim)</vt:lpstr>
      <vt:lpstr>Lab 4 – Car Alarm</vt:lpstr>
      <vt:lpstr>Lab 4 – Car Alarm (Observation) </vt:lpstr>
      <vt:lpstr>Lab 4 – Car Alarm (Conclusion)</vt:lpstr>
      <vt:lpstr>Lab 5 – Flip Flops </vt:lpstr>
      <vt:lpstr>Lab 5 – Flip Flops </vt:lpstr>
      <vt:lpstr>Lab 5 – Flip Flops</vt:lpstr>
      <vt:lpstr>Lab 5 – Flip Flops (Multisim)</vt:lpstr>
      <vt:lpstr>Lab 5 – Flip Flops (Multisim)</vt:lpstr>
      <vt:lpstr>Lab 5 – Flip Flops </vt:lpstr>
      <vt:lpstr>Lab 5 – Flip Flops (Observation) </vt:lpstr>
      <vt:lpstr>Lab 5 – Flip Flops (Conclusion)</vt:lpstr>
      <vt:lpstr>Lab 6 – 4 Bit Counter</vt:lpstr>
      <vt:lpstr>Lab 6 – 4 Bit Counter</vt:lpstr>
      <vt:lpstr>Lab 6 – 4 Bit Counter</vt:lpstr>
      <vt:lpstr>Lab 6 – 4 Bit Counter (Excel)</vt:lpstr>
      <vt:lpstr>Lab 6 – 4 Bit Counter (Multisim)</vt:lpstr>
      <vt:lpstr>Lab 6 – 4 Bit Counter (Multisim)</vt:lpstr>
      <vt:lpstr>Lab 6 – 4 Bit Counter</vt:lpstr>
      <vt:lpstr>Lab 6 – 4 Bit Counter</vt:lpstr>
      <vt:lpstr>Lab 6 – 4 Bit Counter</vt:lpstr>
      <vt:lpstr>Lab 6 – 4 Bit Counter (Observation) </vt:lpstr>
      <vt:lpstr>Lab 6 – 4 Bit Counter (Conclusion)</vt:lpstr>
      <vt:lpstr>Lab 7a – BASIC Stamp: Single Input/Output</vt:lpstr>
      <vt:lpstr>Lab 7a – BASIC Stamp: Single Input/Output</vt:lpstr>
      <vt:lpstr>Lab 7a – BASIC Stamp: Single Input/Output</vt:lpstr>
      <vt:lpstr>Lab 7a – BASIC Stamp: Single Input/Output</vt:lpstr>
      <vt:lpstr>Lab 7a – BASIC Stamp: Single Input/Output (Code)</vt:lpstr>
      <vt:lpstr>Lab 7a – BASIC Stamp: Single Input/Output (Observation) </vt:lpstr>
      <vt:lpstr>Lab 7a – BASIC Stamp: Single Input/Output (Conclusion)</vt:lpstr>
      <vt:lpstr>Lab 7b – BASIC Stamp Temp Sensor/Heater</vt:lpstr>
      <vt:lpstr>Lab 7b – BASIC Stamp: Temp Sensor/Heater</vt:lpstr>
      <vt:lpstr>Lab 7b – BASIC Stamp: Temp Sensor/Heater</vt:lpstr>
      <vt:lpstr>Lab 7b – BASIC Stamp: Temp Sensor/Heater</vt:lpstr>
      <vt:lpstr>Lab 7b – BASIC Stamp: Temp Sensor/Heater (Code)</vt:lpstr>
      <vt:lpstr>Lab 7b – BASIC Stamp: Temp Sensor/Heater (Observation) </vt:lpstr>
      <vt:lpstr>Lab 7b – BASIC Stamp: Temp Sensor/Heater (Conclusion)</vt:lpstr>
      <vt:lpstr>Lab 8 – BASIC Stamp Binary Counter (software)</vt:lpstr>
      <vt:lpstr>Lab 8 – BASIC Stamp Binary Counter  (software)</vt:lpstr>
      <vt:lpstr>Lab 8 – BASIC Stamp Binary Counter  (software)</vt:lpstr>
      <vt:lpstr>Lab 8 – BASIC Stamp Binary Counter  (software)</vt:lpstr>
      <vt:lpstr>Lab 8 – BASIC Stamp Binary Counter  (software)</vt:lpstr>
      <vt:lpstr>Lab 8 – BASIC Stamp Binary Counter  (software) (Code)</vt:lpstr>
      <vt:lpstr>Lab 8 – BASIC Stamp Binary Counter  (software) (Observation)</vt:lpstr>
      <vt:lpstr>Lab 8 – BASIC Stamp Binary Counter  (software) (Conclusion)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EECT 101-51C Lab Notebook</dc:title>
  <dc:creator>Louis J Toth</dc:creator>
  <cp:lastModifiedBy>Gabrielle C Koehler</cp:lastModifiedBy>
  <cp:revision>179</cp:revision>
  <dcterms:created xsi:type="dcterms:W3CDTF">2014-12-11T01:05:38Z</dcterms:created>
  <dcterms:modified xsi:type="dcterms:W3CDTF">2015-12-19T01:48:03Z</dcterms:modified>
</cp:coreProperties>
</file>